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</p:sldIdLst>
  <p:sldSz cy="5143500" cx="9144000"/>
  <p:notesSz cx="6858000" cy="9144000"/>
  <p:embeddedFontLst>
    <p:embeddedFont>
      <p:font typeface="Roboto Condensed"/>
      <p:regular r:id="rId53"/>
      <p:bold r:id="rId54"/>
      <p:italic r:id="rId55"/>
      <p:boldItalic r:id="rId56"/>
    </p:embeddedFont>
    <p:embeddedFont>
      <p:font typeface="Noto Sans Symbols"/>
      <p:regular r:id="rId57"/>
      <p:bold r:id="rId58"/>
    </p:embeddedFont>
    <p:embeddedFont>
      <p:font typeface="Century Gothic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3" roundtripDataSignature="AMtx7mj5IyqQQhRG9hpgnO9YPdCzzxXY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CenturyGothic-boldItalic.fntdata"/><Relationship Id="rId61" Type="http://schemas.openxmlformats.org/officeDocument/2006/relationships/font" Target="fonts/CenturyGothic-italic.fntdata"/><Relationship Id="rId20" Type="http://schemas.openxmlformats.org/officeDocument/2006/relationships/slide" Target="slides/slide16.xml"/><Relationship Id="rId63" Type="http://customschemas.google.com/relationships/presentationmetadata" Target="meta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CenturyGothic-bold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font" Target="fonts/RobotoCondensed-regular.fntdata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RobotoCondensed-italic.fntdata"/><Relationship Id="rId10" Type="http://schemas.openxmlformats.org/officeDocument/2006/relationships/slide" Target="slides/slide6.xml"/><Relationship Id="rId54" Type="http://schemas.openxmlformats.org/officeDocument/2006/relationships/font" Target="fonts/RobotoCondensed-bold.fntdata"/><Relationship Id="rId13" Type="http://schemas.openxmlformats.org/officeDocument/2006/relationships/slide" Target="slides/slide9.xml"/><Relationship Id="rId57" Type="http://schemas.openxmlformats.org/officeDocument/2006/relationships/font" Target="fonts/NotoSansSymbols-regular.fntdata"/><Relationship Id="rId12" Type="http://schemas.openxmlformats.org/officeDocument/2006/relationships/slide" Target="slides/slide8.xml"/><Relationship Id="rId56" Type="http://schemas.openxmlformats.org/officeDocument/2006/relationships/font" Target="fonts/RobotoCondensed-boldItalic.fntdata"/><Relationship Id="rId15" Type="http://schemas.openxmlformats.org/officeDocument/2006/relationships/slide" Target="slides/slide11.xml"/><Relationship Id="rId59" Type="http://schemas.openxmlformats.org/officeDocument/2006/relationships/font" Target="fonts/CenturyGothic-regular.fntdata"/><Relationship Id="rId14" Type="http://schemas.openxmlformats.org/officeDocument/2006/relationships/slide" Target="slides/slide10.xml"/><Relationship Id="rId58" Type="http://schemas.openxmlformats.org/officeDocument/2006/relationships/font" Target="fonts/NotoSansSymbols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e46b6ed30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e46b6ed30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4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e46b6ed308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e46b6ed30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e46b6ed30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e46b6ed30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e46b6ed30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e46b6ed30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e46b6ed30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e46b6ed30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e46b6ed308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1e46b6ed30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44"/>
          <p:cNvGrpSpPr/>
          <p:nvPr/>
        </p:nvGrpSpPr>
        <p:grpSpPr>
          <a:xfrm flipH="1">
            <a:off x="1652185" y="267504"/>
            <a:ext cx="5839455" cy="4608575"/>
            <a:chOff x="1034575" y="691050"/>
            <a:chExt cx="5488725" cy="4331775"/>
          </a:xfrm>
        </p:grpSpPr>
        <p:sp>
          <p:nvSpPr>
            <p:cNvPr id="10" name="Google Shape;10;p44"/>
            <p:cNvSpPr/>
            <p:nvPr/>
          </p:nvSpPr>
          <p:spPr>
            <a:xfrm>
              <a:off x="1118875" y="1005625"/>
              <a:ext cx="2935900" cy="3696250"/>
            </a:xfrm>
            <a:custGeom>
              <a:rect b="b" l="l" r="r" t="t"/>
              <a:pathLst>
                <a:path extrusionOk="0" h="147850" w="117436">
                  <a:moveTo>
                    <a:pt x="35931" y="0"/>
                  </a:moveTo>
                  <a:cubicBezTo>
                    <a:pt x="31429" y="0"/>
                    <a:pt x="26925" y="120"/>
                    <a:pt x="22422" y="360"/>
                  </a:cubicBezTo>
                  <a:lnTo>
                    <a:pt x="18577" y="537"/>
                  </a:lnTo>
                  <a:lnTo>
                    <a:pt x="0" y="134952"/>
                  </a:lnTo>
                  <a:cubicBezTo>
                    <a:pt x="5560" y="134589"/>
                    <a:pt x="11123" y="134408"/>
                    <a:pt x="16681" y="134408"/>
                  </a:cubicBezTo>
                  <a:cubicBezTo>
                    <a:pt x="44593" y="134408"/>
                    <a:pt x="72355" y="138968"/>
                    <a:pt x="98800" y="147849"/>
                  </a:cubicBezTo>
                  <a:lnTo>
                    <a:pt x="117436" y="13375"/>
                  </a:lnTo>
                  <a:cubicBezTo>
                    <a:pt x="91179" y="4521"/>
                    <a:pt x="63609" y="0"/>
                    <a:pt x="35931" y="0"/>
                  </a:cubicBezTo>
                  <a:close/>
                </a:path>
              </a:pathLst>
            </a:custGeom>
            <a:solidFill>
              <a:srgbClr val="845131">
                <a:alpha val="2705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44"/>
            <p:cNvSpPr/>
            <p:nvPr/>
          </p:nvSpPr>
          <p:spPr>
            <a:xfrm>
              <a:off x="3588850" y="1326125"/>
              <a:ext cx="2934450" cy="3696700"/>
            </a:xfrm>
            <a:custGeom>
              <a:rect b="b" l="l" r="r" t="t"/>
              <a:pathLst>
                <a:path extrusionOk="0" h="147868" w="117378">
                  <a:moveTo>
                    <a:pt x="35433" y="1"/>
                  </a:moveTo>
                  <a:cubicBezTo>
                    <a:pt x="29837" y="1"/>
                    <a:pt x="24235" y="185"/>
                    <a:pt x="18637" y="555"/>
                  </a:cubicBezTo>
                  <a:lnTo>
                    <a:pt x="1" y="135029"/>
                  </a:lnTo>
                  <a:cubicBezTo>
                    <a:pt x="5613" y="134663"/>
                    <a:pt x="11225" y="134481"/>
                    <a:pt x="16828" y="134481"/>
                  </a:cubicBezTo>
                  <a:cubicBezTo>
                    <a:pt x="44718" y="134481"/>
                    <a:pt x="72395" y="139000"/>
                    <a:pt x="98800" y="147867"/>
                  </a:cubicBezTo>
                  <a:lnTo>
                    <a:pt x="117377" y="13453"/>
                  </a:lnTo>
                  <a:lnTo>
                    <a:pt x="113768" y="12269"/>
                  </a:lnTo>
                  <a:cubicBezTo>
                    <a:pt x="88453" y="4157"/>
                    <a:pt x="62008" y="1"/>
                    <a:pt x="35433" y="1"/>
                  </a:cubicBezTo>
                  <a:close/>
                </a:path>
              </a:pathLst>
            </a:custGeom>
            <a:solidFill>
              <a:srgbClr val="845131">
                <a:alpha val="2705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44"/>
            <p:cNvSpPr/>
            <p:nvPr/>
          </p:nvSpPr>
          <p:spPr>
            <a:xfrm>
              <a:off x="1034575" y="897100"/>
              <a:ext cx="2882650" cy="3692375"/>
            </a:xfrm>
            <a:custGeom>
              <a:rect b="b" l="l" r="r" t="t"/>
              <a:pathLst>
                <a:path extrusionOk="0" h="147695" w="115306">
                  <a:moveTo>
                    <a:pt x="37848" y="0"/>
                  </a:moveTo>
                  <a:cubicBezTo>
                    <a:pt x="33422" y="0"/>
                    <a:pt x="28988" y="127"/>
                    <a:pt x="24552" y="382"/>
                  </a:cubicBezTo>
                  <a:lnTo>
                    <a:pt x="21002" y="619"/>
                  </a:lnTo>
                  <a:lnTo>
                    <a:pt x="0" y="126692"/>
                  </a:lnTo>
                  <a:lnTo>
                    <a:pt x="2899" y="135034"/>
                  </a:lnTo>
                  <a:cubicBezTo>
                    <a:pt x="8340" y="134661"/>
                    <a:pt x="13784" y="134476"/>
                    <a:pt x="19222" y="134476"/>
                  </a:cubicBezTo>
                  <a:cubicBezTo>
                    <a:pt x="45774" y="134476"/>
                    <a:pt x="72179" y="138904"/>
                    <a:pt x="97321" y="147694"/>
                  </a:cubicBezTo>
                  <a:lnTo>
                    <a:pt x="115306" y="13220"/>
                  </a:lnTo>
                  <a:cubicBezTo>
                    <a:pt x="90379" y="4506"/>
                    <a:pt x="64238" y="0"/>
                    <a:pt x="37848" y="0"/>
                  </a:cubicBezTo>
                  <a:close/>
                </a:path>
              </a:pathLst>
            </a:custGeom>
            <a:solidFill>
              <a:srgbClr val="FFE3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44"/>
            <p:cNvSpPr/>
            <p:nvPr/>
          </p:nvSpPr>
          <p:spPr>
            <a:xfrm>
              <a:off x="3467575" y="1179500"/>
              <a:ext cx="2987675" cy="3750150"/>
            </a:xfrm>
            <a:custGeom>
              <a:rect b="b" l="l" r="r" t="t"/>
              <a:pathLst>
                <a:path extrusionOk="0" h="150006" w="119507">
                  <a:moveTo>
                    <a:pt x="62121" y="1"/>
                  </a:moveTo>
                  <a:cubicBezTo>
                    <a:pt x="47562" y="1"/>
                    <a:pt x="32854" y="1086"/>
                    <a:pt x="17986" y="1924"/>
                  </a:cubicBezTo>
                  <a:lnTo>
                    <a:pt x="1" y="136398"/>
                  </a:lnTo>
                  <a:cubicBezTo>
                    <a:pt x="5005" y="136122"/>
                    <a:pt x="10014" y="135984"/>
                    <a:pt x="15022" y="135984"/>
                  </a:cubicBezTo>
                  <a:cubicBezTo>
                    <a:pt x="44352" y="135984"/>
                    <a:pt x="73627" y="140707"/>
                    <a:pt x="101522" y="150005"/>
                  </a:cubicBezTo>
                  <a:lnTo>
                    <a:pt x="119507" y="15531"/>
                  </a:lnTo>
                  <a:cubicBezTo>
                    <a:pt x="119507" y="15531"/>
                    <a:pt x="113886" y="7012"/>
                    <a:pt x="113413" y="6834"/>
                  </a:cubicBezTo>
                  <a:cubicBezTo>
                    <a:pt x="96514" y="1533"/>
                    <a:pt x="79423" y="1"/>
                    <a:pt x="62121" y="1"/>
                  </a:cubicBezTo>
                  <a:close/>
                </a:path>
              </a:pathLst>
            </a:custGeom>
            <a:solidFill>
              <a:srgbClr val="FFE3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44"/>
            <p:cNvSpPr/>
            <p:nvPr/>
          </p:nvSpPr>
          <p:spPr>
            <a:xfrm>
              <a:off x="3455750" y="1502700"/>
              <a:ext cx="2956600" cy="3366300"/>
            </a:xfrm>
            <a:custGeom>
              <a:rect b="b" l="l" r="r" t="t"/>
              <a:pathLst>
                <a:path extrusionOk="0" h="134652" w="118264">
                  <a:moveTo>
                    <a:pt x="118264" y="0"/>
                  </a:moveTo>
                  <a:lnTo>
                    <a:pt x="113649" y="33545"/>
                  </a:lnTo>
                  <a:lnTo>
                    <a:pt x="109153" y="67148"/>
                  </a:lnTo>
                  <a:lnTo>
                    <a:pt x="104539" y="100752"/>
                  </a:lnTo>
                  <a:lnTo>
                    <a:pt x="100075" y="134111"/>
                  </a:lnTo>
                  <a:lnTo>
                    <a:pt x="100075" y="134111"/>
                  </a:lnTo>
                  <a:cubicBezTo>
                    <a:pt x="84047" y="128820"/>
                    <a:pt x="67551" y="124880"/>
                    <a:pt x="50761" y="122642"/>
                  </a:cubicBezTo>
                  <a:cubicBezTo>
                    <a:pt x="42360" y="121459"/>
                    <a:pt x="33900" y="120690"/>
                    <a:pt x="25381" y="120394"/>
                  </a:cubicBezTo>
                  <a:cubicBezTo>
                    <a:pt x="22278" y="120285"/>
                    <a:pt x="19175" y="120232"/>
                    <a:pt x="16072" y="120232"/>
                  </a:cubicBezTo>
                  <a:cubicBezTo>
                    <a:pt x="10715" y="120232"/>
                    <a:pt x="5358" y="120390"/>
                    <a:pt x="0" y="120690"/>
                  </a:cubicBezTo>
                  <a:cubicBezTo>
                    <a:pt x="4716" y="120459"/>
                    <a:pt x="9432" y="120338"/>
                    <a:pt x="14148" y="120338"/>
                  </a:cubicBezTo>
                  <a:cubicBezTo>
                    <a:pt x="17892" y="120338"/>
                    <a:pt x="21636" y="120414"/>
                    <a:pt x="25381" y="120571"/>
                  </a:cubicBezTo>
                  <a:cubicBezTo>
                    <a:pt x="33841" y="120985"/>
                    <a:pt x="42360" y="121695"/>
                    <a:pt x="50702" y="122878"/>
                  </a:cubicBezTo>
                  <a:cubicBezTo>
                    <a:pt x="67563" y="125186"/>
                    <a:pt x="84069" y="129209"/>
                    <a:pt x="100161" y="134592"/>
                  </a:cubicBezTo>
                  <a:lnTo>
                    <a:pt x="100397" y="134652"/>
                  </a:lnTo>
                  <a:lnTo>
                    <a:pt x="100456" y="134415"/>
                  </a:lnTo>
                  <a:lnTo>
                    <a:pt x="104953" y="100811"/>
                  </a:lnTo>
                  <a:lnTo>
                    <a:pt x="109390" y="67208"/>
                  </a:lnTo>
                  <a:lnTo>
                    <a:pt x="113886" y="33604"/>
                  </a:lnTo>
                  <a:lnTo>
                    <a:pt x="118264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44"/>
            <p:cNvSpPr/>
            <p:nvPr/>
          </p:nvSpPr>
          <p:spPr>
            <a:xfrm>
              <a:off x="3449825" y="1467200"/>
              <a:ext cx="2934425" cy="3366300"/>
            </a:xfrm>
            <a:custGeom>
              <a:rect b="b" l="l" r="r" t="t"/>
              <a:pathLst>
                <a:path extrusionOk="0" h="134652" w="117377">
                  <a:moveTo>
                    <a:pt x="117377" y="0"/>
                  </a:moveTo>
                  <a:lnTo>
                    <a:pt x="112762" y="33545"/>
                  </a:lnTo>
                  <a:lnTo>
                    <a:pt x="108266" y="67148"/>
                  </a:lnTo>
                  <a:lnTo>
                    <a:pt x="103651" y="100752"/>
                  </a:lnTo>
                  <a:lnTo>
                    <a:pt x="99247" y="134110"/>
                  </a:lnTo>
                  <a:lnTo>
                    <a:pt x="99247" y="134110"/>
                  </a:lnTo>
                  <a:cubicBezTo>
                    <a:pt x="83337" y="128820"/>
                    <a:pt x="66959" y="124880"/>
                    <a:pt x="50347" y="122583"/>
                  </a:cubicBezTo>
                  <a:cubicBezTo>
                    <a:pt x="42005" y="121400"/>
                    <a:pt x="33604" y="120690"/>
                    <a:pt x="25263" y="120335"/>
                  </a:cubicBezTo>
                  <a:cubicBezTo>
                    <a:pt x="22241" y="120229"/>
                    <a:pt x="19227" y="120176"/>
                    <a:pt x="16218" y="120176"/>
                  </a:cubicBezTo>
                  <a:cubicBezTo>
                    <a:pt x="10802" y="120176"/>
                    <a:pt x="5401" y="120347"/>
                    <a:pt x="1" y="120690"/>
                  </a:cubicBezTo>
                  <a:cubicBezTo>
                    <a:pt x="4801" y="120419"/>
                    <a:pt x="9602" y="120284"/>
                    <a:pt x="14402" y="120284"/>
                  </a:cubicBezTo>
                  <a:cubicBezTo>
                    <a:pt x="18003" y="120284"/>
                    <a:pt x="21603" y="120360"/>
                    <a:pt x="25203" y="120512"/>
                  </a:cubicBezTo>
                  <a:cubicBezTo>
                    <a:pt x="33604" y="120926"/>
                    <a:pt x="42005" y="121636"/>
                    <a:pt x="50288" y="122819"/>
                  </a:cubicBezTo>
                  <a:cubicBezTo>
                    <a:pt x="66971" y="125186"/>
                    <a:pt x="83359" y="129209"/>
                    <a:pt x="99333" y="134533"/>
                  </a:cubicBezTo>
                  <a:lnTo>
                    <a:pt x="99569" y="134652"/>
                  </a:lnTo>
                  <a:lnTo>
                    <a:pt x="99569" y="134415"/>
                  </a:lnTo>
                  <a:lnTo>
                    <a:pt x="104066" y="100811"/>
                  </a:lnTo>
                  <a:lnTo>
                    <a:pt x="108562" y="67208"/>
                  </a:lnTo>
                  <a:lnTo>
                    <a:pt x="112999" y="33545"/>
                  </a:lnTo>
                  <a:lnTo>
                    <a:pt x="117377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44"/>
            <p:cNvSpPr/>
            <p:nvPr/>
          </p:nvSpPr>
          <p:spPr>
            <a:xfrm>
              <a:off x="3442425" y="1427250"/>
              <a:ext cx="2913725" cy="3367800"/>
            </a:xfrm>
            <a:custGeom>
              <a:rect b="b" l="l" r="r" t="t"/>
              <a:pathLst>
                <a:path extrusionOk="0" h="134712" w="116549">
                  <a:moveTo>
                    <a:pt x="116549" y="1"/>
                  </a:moveTo>
                  <a:lnTo>
                    <a:pt x="111934" y="33664"/>
                  </a:lnTo>
                  <a:lnTo>
                    <a:pt x="107379" y="67267"/>
                  </a:lnTo>
                  <a:lnTo>
                    <a:pt x="102823" y="100812"/>
                  </a:lnTo>
                  <a:lnTo>
                    <a:pt x="98352" y="134227"/>
                  </a:lnTo>
                  <a:lnTo>
                    <a:pt x="98352" y="134227"/>
                  </a:lnTo>
                  <a:cubicBezTo>
                    <a:pt x="82564" y="128996"/>
                    <a:pt x="66366" y="124940"/>
                    <a:pt x="49933" y="122643"/>
                  </a:cubicBezTo>
                  <a:cubicBezTo>
                    <a:pt x="41651" y="121459"/>
                    <a:pt x="33368" y="120690"/>
                    <a:pt x="25026" y="120394"/>
                  </a:cubicBezTo>
                  <a:cubicBezTo>
                    <a:pt x="21967" y="120286"/>
                    <a:pt x="18900" y="120233"/>
                    <a:pt x="15833" y="120233"/>
                  </a:cubicBezTo>
                  <a:cubicBezTo>
                    <a:pt x="10538" y="120233"/>
                    <a:pt x="5246" y="120391"/>
                    <a:pt x="1" y="120690"/>
                  </a:cubicBezTo>
                  <a:cubicBezTo>
                    <a:pt x="4618" y="120459"/>
                    <a:pt x="9272" y="120339"/>
                    <a:pt x="13921" y="120339"/>
                  </a:cubicBezTo>
                  <a:cubicBezTo>
                    <a:pt x="17613" y="120339"/>
                    <a:pt x="21301" y="120415"/>
                    <a:pt x="24967" y="120572"/>
                  </a:cubicBezTo>
                  <a:cubicBezTo>
                    <a:pt x="33309" y="120986"/>
                    <a:pt x="41591" y="121696"/>
                    <a:pt x="49874" y="122879"/>
                  </a:cubicBezTo>
                  <a:cubicBezTo>
                    <a:pt x="66380" y="125246"/>
                    <a:pt x="82649" y="129328"/>
                    <a:pt x="98445" y="134652"/>
                  </a:cubicBezTo>
                  <a:lnTo>
                    <a:pt x="98682" y="134712"/>
                  </a:lnTo>
                  <a:lnTo>
                    <a:pt x="98682" y="134475"/>
                  </a:lnTo>
                  <a:lnTo>
                    <a:pt x="103238" y="100871"/>
                  </a:lnTo>
                  <a:lnTo>
                    <a:pt x="107734" y="67267"/>
                  </a:lnTo>
                  <a:lnTo>
                    <a:pt x="112171" y="33664"/>
                  </a:lnTo>
                  <a:lnTo>
                    <a:pt x="116549" y="1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44"/>
            <p:cNvSpPr/>
            <p:nvPr/>
          </p:nvSpPr>
          <p:spPr>
            <a:xfrm>
              <a:off x="3435050" y="1382875"/>
              <a:ext cx="2887100" cy="3363375"/>
            </a:xfrm>
            <a:custGeom>
              <a:rect b="b" l="l" r="r" t="t"/>
              <a:pathLst>
                <a:path extrusionOk="0" h="134535" w="115484">
                  <a:moveTo>
                    <a:pt x="115483" y="1"/>
                  </a:moveTo>
                  <a:lnTo>
                    <a:pt x="110869" y="33546"/>
                  </a:lnTo>
                  <a:lnTo>
                    <a:pt x="106254" y="67149"/>
                  </a:lnTo>
                  <a:lnTo>
                    <a:pt x="101758" y="100753"/>
                  </a:lnTo>
                  <a:lnTo>
                    <a:pt x="97238" y="134094"/>
                  </a:lnTo>
                  <a:lnTo>
                    <a:pt x="97238" y="134094"/>
                  </a:lnTo>
                  <a:cubicBezTo>
                    <a:pt x="81642" y="128988"/>
                    <a:pt x="65638" y="124997"/>
                    <a:pt x="49400" y="122761"/>
                  </a:cubicBezTo>
                  <a:cubicBezTo>
                    <a:pt x="41236" y="121637"/>
                    <a:pt x="32953" y="120868"/>
                    <a:pt x="24730" y="120631"/>
                  </a:cubicBezTo>
                  <a:cubicBezTo>
                    <a:pt x="21969" y="120533"/>
                    <a:pt x="19214" y="120487"/>
                    <a:pt x="16464" y="120487"/>
                  </a:cubicBezTo>
                  <a:cubicBezTo>
                    <a:pt x="10965" y="120487"/>
                    <a:pt x="5482" y="120671"/>
                    <a:pt x="0" y="120986"/>
                  </a:cubicBezTo>
                  <a:cubicBezTo>
                    <a:pt x="4797" y="120745"/>
                    <a:pt x="9594" y="120624"/>
                    <a:pt x="14403" y="120624"/>
                  </a:cubicBezTo>
                  <a:cubicBezTo>
                    <a:pt x="17838" y="120624"/>
                    <a:pt x="21278" y="120686"/>
                    <a:pt x="24730" y="120809"/>
                  </a:cubicBezTo>
                  <a:cubicBezTo>
                    <a:pt x="32953" y="121164"/>
                    <a:pt x="41176" y="121874"/>
                    <a:pt x="49341" y="122998"/>
                  </a:cubicBezTo>
                  <a:cubicBezTo>
                    <a:pt x="65649" y="125302"/>
                    <a:pt x="81721" y="129318"/>
                    <a:pt x="97321" y="134515"/>
                  </a:cubicBezTo>
                  <a:lnTo>
                    <a:pt x="97321" y="134515"/>
                  </a:lnTo>
                  <a:lnTo>
                    <a:pt x="97616" y="134416"/>
                  </a:lnTo>
                  <a:lnTo>
                    <a:pt x="102172" y="100812"/>
                  </a:lnTo>
                  <a:lnTo>
                    <a:pt x="106609" y="67208"/>
                  </a:lnTo>
                  <a:lnTo>
                    <a:pt x="111046" y="33605"/>
                  </a:lnTo>
                  <a:lnTo>
                    <a:pt x="115483" y="1"/>
                  </a:lnTo>
                  <a:close/>
                  <a:moveTo>
                    <a:pt x="97321" y="134515"/>
                  </a:moveTo>
                  <a:lnTo>
                    <a:pt x="97261" y="134534"/>
                  </a:lnTo>
                  <a:lnTo>
                    <a:pt x="97380" y="134534"/>
                  </a:lnTo>
                  <a:cubicBezTo>
                    <a:pt x="97360" y="134528"/>
                    <a:pt x="97340" y="134521"/>
                    <a:pt x="97321" y="134515"/>
                  </a:cubicBez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44"/>
            <p:cNvSpPr/>
            <p:nvPr/>
          </p:nvSpPr>
          <p:spPr>
            <a:xfrm>
              <a:off x="1090775" y="4204900"/>
              <a:ext cx="2365000" cy="315050"/>
            </a:xfrm>
            <a:custGeom>
              <a:rect b="b" l="l" r="r" t="t"/>
              <a:pathLst>
                <a:path extrusionOk="0" h="12602" w="94600">
                  <a:moveTo>
                    <a:pt x="17985" y="0"/>
                  </a:moveTo>
                  <a:lnTo>
                    <a:pt x="12010" y="118"/>
                  </a:lnTo>
                  <a:lnTo>
                    <a:pt x="5976" y="414"/>
                  </a:lnTo>
                  <a:lnTo>
                    <a:pt x="0" y="888"/>
                  </a:lnTo>
                  <a:lnTo>
                    <a:pt x="5976" y="533"/>
                  </a:lnTo>
                  <a:lnTo>
                    <a:pt x="12010" y="296"/>
                  </a:lnTo>
                  <a:lnTo>
                    <a:pt x="17985" y="237"/>
                  </a:lnTo>
                  <a:lnTo>
                    <a:pt x="23961" y="355"/>
                  </a:lnTo>
                  <a:cubicBezTo>
                    <a:pt x="31947" y="533"/>
                    <a:pt x="39934" y="1124"/>
                    <a:pt x="47862" y="2130"/>
                  </a:cubicBezTo>
                  <a:cubicBezTo>
                    <a:pt x="55789" y="3077"/>
                    <a:pt x="63717" y="4437"/>
                    <a:pt x="71526" y="6153"/>
                  </a:cubicBezTo>
                  <a:lnTo>
                    <a:pt x="77324" y="7573"/>
                  </a:lnTo>
                  <a:lnTo>
                    <a:pt x="83122" y="9052"/>
                  </a:lnTo>
                  <a:lnTo>
                    <a:pt x="88861" y="10768"/>
                  </a:lnTo>
                  <a:lnTo>
                    <a:pt x="94599" y="12602"/>
                  </a:lnTo>
                  <a:lnTo>
                    <a:pt x="94599" y="12602"/>
                  </a:lnTo>
                  <a:lnTo>
                    <a:pt x="88861" y="10649"/>
                  </a:lnTo>
                  <a:lnTo>
                    <a:pt x="83181" y="8874"/>
                  </a:lnTo>
                  <a:lnTo>
                    <a:pt x="77383" y="7277"/>
                  </a:lnTo>
                  <a:lnTo>
                    <a:pt x="71526" y="5857"/>
                  </a:lnTo>
                  <a:cubicBezTo>
                    <a:pt x="63717" y="4082"/>
                    <a:pt x="55849" y="2722"/>
                    <a:pt x="47921" y="1716"/>
                  </a:cubicBezTo>
                  <a:cubicBezTo>
                    <a:pt x="39993" y="769"/>
                    <a:pt x="32007" y="178"/>
                    <a:pt x="23961" y="59"/>
                  </a:cubicBezTo>
                  <a:lnTo>
                    <a:pt x="17985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44"/>
            <p:cNvSpPr/>
            <p:nvPr/>
          </p:nvSpPr>
          <p:spPr>
            <a:xfrm>
              <a:off x="1080425" y="4170875"/>
              <a:ext cx="2369425" cy="313575"/>
            </a:xfrm>
            <a:custGeom>
              <a:rect b="b" l="l" r="r" t="t"/>
              <a:pathLst>
                <a:path extrusionOk="0" h="12543" w="94777">
                  <a:moveTo>
                    <a:pt x="17985" y="0"/>
                  </a:moveTo>
                  <a:lnTo>
                    <a:pt x="11951" y="119"/>
                  </a:lnTo>
                  <a:lnTo>
                    <a:pt x="5975" y="415"/>
                  </a:lnTo>
                  <a:lnTo>
                    <a:pt x="0" y="888"/>
                  </a:lnTo>
                  <a:lnTo>
                    <a:pt x="0" y="888"/>
                  </a:lnTo>
                  <a:lnTo>
                    <a:pt x="5975" y="533"/>
                  </a:lnTo>
                  <a:lnTo>
                    <a:pt x="11951" y="296"/>
                  </a:lnTo>
                  <a:lnTo>
                    <a:pt x="17985" y="237"/>
                  </a:lnTo>
                  <a:lnTo>
                    <a:pt x="24020" y="296"/>
                  </a:lnTo>
                  <a:cubicBezTo>
                    <a:pt x="32006" y="533"/>
                    <a:pt x="39993" y="1124"/>
                    <a:pt x="47980" y="2071"/>
                  </a:cubicBezTo>
                  <a:cubicBezTo>
                    <a:pt x="55908" y="3018"/>
                    <a:pt x="63776" y="4319"/>
                    <a:pt x="71585" y="6094"/>
                  </a:cubicBezTo>
                  <a:lnTo>
                    <a:pt x="77442" y="7455"/>
                  </a:lnTo>
                  <a:lnTo>
                    <a:pt x="83299" y="8934"/>
                  </a:lnTo>
                  <a:lnTo>
                    <a:pt x="89038" y="10649"/>
                  </a:lnTo>
                  <a:lnTo>
                    <a:pt x="94777" y="12543"/>
                  </a:lnTo>
                  <a:lnTo>
                    <a:pt x="89097" y="10531"/>
                  </a:lnTo>
                  <a:lnTo>
                    <a:pt x="83299" y="8756"/>
                  </a:lnTo>
                  <a:cubicBezTo>
                    <a:pt x="81406" y="8224"/>
                    <a:pt x="79454" y="7691"/>
                    <a:pt x="77502" y="7159"/>
                  </a:cubicBezTo>
                  <a:lnTo>
                    <a:pt x="71704" y="5739"/>
                  </a:lnTo>
                  <a:cubicBezTo>
                    <a:pt x="63835" y="3964"/>
                    <a:pt x="55967" y="2663"/>
                    <a:pt x="47980" y="1657"/>
                  </a:cubicBezTo>
                  <a:cubicBezTo>
                    <a:pt x="39993" y="770"/>
                    <a:pt x="32006" y="178"/>
                    <a:pt x="24020" y="60"/>
                  </a:cubicBezTo>
                  <a:lnTo>
                    <a:pt x="17985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44"/>
            <p:cNvSpPr/>
            <p:nvPr/>
          </p:nvSpPr>
          <p:spPr>
            <a:xfrm>
              <a:off x="1067100" y="4138325"/>
              <a:ext cx="2375350" cy="306200"/>
            </a:xfrm>
            <a:custGeom>
              <a:rect b="b" l="l" r="r" t="t"/>
              <a:pathLst>
                <a:path extrusionOk="0" h="12248" w="95014">
                  <a:moveTo>
                    <a:pt x="18045" y="1"/>
                  </a:moveTo>
                  <a:lnTo>
                    <a:pt x="12070" y="119"/>
                  </a:lnTo>
                  <a:lnTo>
                    <a:pt x="6035" y="415"/>
                  </a:lnTo>
                  <a:lnTo>
                    <a:pt x="1" y="829"/>
                  </a:lnTo>
                  <a:lnTo>
                    <a:pt x="6035" y="533"/>
                  </a:lnTo>
                  <a:lnTo>
                    <a:pt x="12070" y="297"/>
                  </a:lnTo>
                  <a:lnTo>
                    <a:pt x="18045" y="178"/>
                  </a:lnTo>
                  <a:lnTo>
                    <a:pt x="24079" y="297"/>
                  </a:lnTo>
                  <a:cubicBezTo>
                    <a:pt x="32125" y="474"/>
                    <a:pt x="40112" y="1007"/>
                    <a:pt x="48040" y="1953"/>
                  </a:cubicBezTo>
                  <a:cubicBezTo>
                    <a:pt x="56027" y="2841"/>
                    <a:pt x="63954" y="4142"/>
                    <a:pt x="71763" y="5799"/>
                  </a:cubicBezTo>
                  <a:lnTo>
                    <a:pt x="77620" y="7219"/>
                  </a:lnTo>
                  <a:lnTo>
                    <a:pt x="83477" y="8698"/>
                  </a:lnTo>
                  <a:lnTo>
                    <a:pt x="89216" y="10413"/>
                  </a:lnTo>
                  <a:lnTo>
                    <a:pt x="95014" y="12247"/>
                  </a:lnTo>
                  <a:lnTo>
                    <a:pt x="95014" y="12247"/>
                  </a:lnTo>
                  <a:lnTo>
                    <a:pt x="89275" y="10295"/>
                  </a:lnTo>
                  <a:lnTo>
                    <a:pt x="83477" y="8520"/>
                  </a:lnTo>
                  <a:cubicBezTo>
                    <a:pt x="81584" y="7988"/>
                    <a:pt x="79632" y="7455"/>
                    <a:pt x="77680" y="6982"/>
                  </a:cubicBezTo>
                  <a:lnTo>
                    <a:pt x="71823" y="5562"/>
                  </a:lnTo>
                  <a:cubicBezTo>
                    <a:pt x="64013" y="3846"/>
                    <a:pt x="56086" y="2486"/>
                    <a:pt x="48099" y="1539"/>
                  </a:cubicBezTo>
                  <a:cubicBezTo>
                    <a:pt x="40171" y="652"/>
                    <a:pt x="32125" y="119"/>
                    <a:pt x="24079" y="1"/>
                  </a:cubicBez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44"/>
            <p:cNvSpPr/>
            <p:nvPr/>
          </p:nvSpPr>
          <p:spPr>
            <a:xfrm>
              <a:off x="1055275" y="4098400"/>
              <a:ext cx="2379800" cy="309150"/>
            </a:xfrm>
            <a:custGeom>
              <a:rect b="b" l="l" r="r" t="t"/>
              <a:pathLst>
                <a:path extrusionOk="0" h="12366" w="95192">
                  <a:moveTo>
                    <a:pt x="18045" y="0"/>
                  </a:moveTo>
                  <a:lnTo>
                    <a:pt x="12010" y="178"/>
                  </a:lnTo>
                  <a:lnTo>
                    <a:pt x="6035" y="474"/>
                  </a:lnTo>
                  <a:lnTo>
                    <a:pt x="0" y="888"/>
                  </a:lnTo>
                  <a:lnTo>
                    <a:pt x="0" y="888"/>
                  </a:lnTo>
                  <a:lnTo>
                    <a:pt x="6035" y="533"/>
                  </a:lnTo>
                  <a:lnTo>
                    <a:pt x="12069" y="296"/>
                  </a:lnTo>
                  <a:lnTo>
                    <a:pt x="18045" y="237"/>
                  </a:lnTo>
                  <a:lnTo>
                    <a:pt x="24079" y="296"/>
                  </a:lnTo>
                  <a:cubicBezTo>
                    <a:pt x="32125" y="533"/>
                    <a:pt x="40171" y="1065"/>
                    <a:pt x="48158" y="2012"/>
                  </a:cubicBezTo>
                  <a:cubicBezTo>
                    <a:pt x="56145" y="2959"/>
                    <a:pt x="64072" y="4260"/>
                    <a:pt x="71941" y="5917"/>
                  </a:cubicBezTo>
                  <a:cubicBezTo>
                    <a:pt x="73893" y="6390"/>
                    <a:pt x="75845" y="6863"/>
                    <a:pt x="77798" y="7277"/>
                  </a:cubicBezTo>
                  <a:cubicBezTo>
                    <a:pt x="79750" y="7810"/>
                    <a:pt x="81702" y="8342"/>
                    <a:pt x="83655" y="8875"/>
                  </a:cubicBezTo>
                  <a:lnTo>
                    <a:pt x="89452" y="10472"/>
                  </a:lnTo>
                  <a:lnTo>
                    <a:pt x="95191" y="12365"/>
                  </a:lnTo>
                  <a:lnTo>
                    <a:pt x="89452" y="10413"/>
                  </a:lnTo>
                  <a:lnTo>
                    <a:pt x="83714" y="8638"/>
                  </a:lnTo>
                  <a:cubicBezTo>
                    <a:pt x="81761" y="8106"/>
                    <a:pt x="79809" y="7573"/>
                    <a:pt x="77857" y="7100"/>
                  </a:cubicBezTo>
                  <a:cubicBezTo>
                    <a:pt x="75904" y="6567"/>
                    <a:pt x="73952" y="6153"/>
                    <a:pt x="72000" y="5680"/>
                  </a:cubicBezTo>
                  <a:cubicBezTo>
                    <a:pt x="64131" y="3905"/>
                    <a:pt x="56204" y="2604"/>
                    <a:pt x="48217" y="1598"/>
                  </a:cubicBezTo>
                  <a:cubicBezTo>
                    <a:pt x="40171" y="710"/>
                    <a:pt x="32125" y="178"/>
                    <a:pt x="24138" y="60"/>
                  </a:cubicBezTo>
                  <a:lnTo>
                    <a:pt x="18045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44"/>
            <p:cNvSpPr/>
            <p:nvPr/>
          </p:nvSpPr>
          <p:spPr>
            <a:xfrm>
              <a:off x="3810725" y="3647300"/>
              <a:ext cx="331325" cy="1374050"/>
            </a:xfrm>
            <a:custGeom>
              <a:rect b="b" l="l" r="r" t="t"/>
              <a:pathLst>
                <a:path extrusionOk="0" h="54962" w="13253">
                  <a:moveTo>
                    <a:pt x="7277" y="0"/>
                  </a:moveTo>
                  <a:lnTo>
                    <a:pt x="0" y="54192"/>
                  </a:lnTo>
                  <a:lnTo>
                    <a:pt x="3727" y="48927"/>
                  </a:lnTo>
                  <a:lnTo>
                    <a:pt x="5975" y="54961"/>
                  </a:lnTo>
                  <a:lnTo>
                    <a:pt x="13252" y="829"/>
                  </a:lnTo>
                  <a:lnTo>
                    <a:pt x="7277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44"/>
            <p:cNvSpPr/>
            <p:nvPr/>
          </p:nvSpPr>
          <p:spPr>
            <a:xfrm>
              <a:off x="1034575" y="691050"/>
              <a:ext cx="2847150" cy="3695775"/>
            </a:xfrm>
            <a:custGeom>
              <a:rect b="b" l="l" r="r" t="t"/>
              <a:pathLst>
                <a:path extrusionOk="0" h="147831" w="113886">
                  <a:moveTo>
                    <a:pt x="34612" y="0"/>
                  </a:moveTo>
                  <a:cubicBezTo>
                    <a:pt x="30315" y="0"/>
                    <a:pt x="26014" y="114"/>
                    <a:pt x="21712" y="341"/>
                  </a:cubicBezTo>
                  <a:lnTo>
                    <a:pt x="17985" y="519"/>
                  </a:lnTo>
                  <a:lnTo>
                    <a:pt x="0" y="134934"/>
                  </a:lnTo>
                  <a:lnTo>
                    <a:pt x="0" y="134934"/>
                  </a:lnTo>
                  <a:cubicBezTo>
                    <a:pt x="5393" y="134570"/>
                    <a:pt x="10789" y="134390"/>
                    <a:pt x="16180" y="134390"/>
                  </a:cubicBezTo>
                  <a:cubicBezTo>
                    <a:pt x="43254" y="134390"/>
                    <a:pt x="70186" y="138950"/>
                    <a:pt x="95842" y="147831"/>
                  </a:cubicBezTo>
                  <a:lnTo>
                    <a:pt x="113886" y="13357"/>
                  </a:lnTo>
                  <a:cubicBezTo>
                    <a:pt x="88371" y="4478"/>
                    <a:pt x="61579" y="0"/>
                    <a:pt x="34612" y="0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44"/>
            <p:cNvSpPr/>
            <p:nvPr/>
          </p:nvSpPr>
          <p:spPr>
            <a:xfrm>
              <a:off x="3430600" y="1011100"/>
              <a:ext cx="2847175" cy="3696700"/>
            </a:xfrm>
            <a:custGeom>
              <a:rect b="b" l="l" r="r" t="t"/>
              <a:pathLst>
                <a:path extrusionOk="0" h="147868" w="113887">
                  <a:moveTo>
                    <a:pt x="34352" y="0"/>
                  </a:moveTo>
                  <a:cubicBezTo>
                    <a:pt x="28918" y="0"/>
                    <a:pt x="23479" y="184"/>
                    <a:pt x="18045" y="555"/>
                  </a:cubicBezTo>
                  <a:lnTo>
                    <a:pt x="1" y="135029"/>
                  </a:lnTo>
                  <a:cubicBezTo>
                    <a:pt x="5444" y="134663"/>
                    <a:pt x="10888" y="134480"/>
                    <a:pt x="16323" y="134480"/>
                  </a:cubicBezTo>
                  <a:cubicBezTo>
                    <a:pt x="43379" y="134480"/>
                    <a:pt x="70235" y="139000"/>
                    <a:pt x="95901" y="147867"/>
                  </a:cubicBezTo>
                  <a:lnTo>
                    <a:pt x="113886" y="13452"/>
                  </a:lnTo>
                  <a:lnTo>
                    <a:pt x="110396" y="12269"/>
                  </a:lnTo>
                  <a:cubicBezTo>
                    <a:pt x="85863" y="4156"/>
                    <a:pt x="60159" y="0"/>
                    <a:pt x="34352" y="0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44"/>
            <p:cNvSpPr/>
            <p:nvPr/>
          </p:nvSpPr>
          <p:spPr>
            <a:xfrm>
              <a:off x="3424675" y="1024950"/>
              <a:ext cx="462975" cy="3564525"/>
            </a:xfrm>
            <a:custGeom>
              <a:rect b="b" l="l" r="r" t="t"/>
              <a:pathLst>
                <a:path extrusionOk="0" h="142581" w="18519">
                  <a:moveTo>
                    <a:pt x="18104" y="1"/>
                  </a:moveTo>
                  <a:lnTo>
                    <a:pt x="1" y="134416"/>
                  </a:lnTo>
                  <a:lnTo>
                    <a:pt x="1" y="134475"/>
                  </a:lnTo>
                  <a:lnTo>
                    <a:pt x="1480" y="142580"/>
                  </a:lnTo>
                  <a:lnTo>
                    <a:pt x="1953" y="142521"/>
                  </a:lnTo>
                  <a:lnTo>
                    <a:pt x="474" y="134416"/>
                  </a:lnTo>
                  <a:lnTo>
                    <a:pt x="18518" y="60"/>
                  </a:lnTo>
                  <a:lnTo>
                    <a:pt x="18104" y="1"/>
                  </a:lnTo>
                  <a:close/>
                </a:path>
              </a:pathLst>
            </a:custGeom>
            <a:solidFill>
              <a:srgbClr val="845131">
                <a:alpha val="1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44"/>
          <p:cNvSpPr txBox="1"/>
          <p:nvPr>
            <p:ph type="ctrTitle"/>
          </p:nvPr>
        </p:nvSpPr>
        <p:spPr>
          <a:xfrm rot="-420080">
            <a:off x="2398892" y="988381"/>
            <a:ext cx="4533505" cy="22463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27" name="Google Shape;27;p44"/>
          <p:cNvSpPr txBox="1"/>
          <p:nvPr>
            <p:ph idx="1" type="subTitle"/>
          </p:nvPr>
        </p:nvSpPr>
        <p:spPr>
          <a:xfrm rot="-420001">
            <a:off x="2540604" y="3225982"/>
            <a:ext cx="4554045" cy="441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5"/>
          <p:cNvSpPr txBox="1"/>
          <p:nvPr>
            <p:ph type="title"/>
          </p:nvPr>
        </p:nvSpPr>
        <p:spPr>
          <a:xfrm rot="390540">
            <a:off x="5649209" y="874269"/>
            <a:ext cx="2709968" cy="155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6"/>
          <p:cNvSpPr txBox="1"/>
          <p:nvPr>
            <p:ph type="title"/>
          </p:nvPr>
        </p:nvSpPr>
        <p:spPr>
          <a:xfrm>
            <a:off x="1720050" y="53500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2" name="Google Shape;32;p46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47"/>
          <p:cNvGrpSpPr/>
          <p:nvPr/>
        </p:nvGrpSpPr>
        <p:grpSpPr>
          <a:xfrm>
            <a:off x="1652185" y="398004"/>
            <a:ext cx="5839455" cy="4608575"/>
            <a:chOff x="1034575" y="691050"/>
            <a:chExt cx="5488725" cy="4331775"/>
          </a:xfrm>
        </p:grpSpPr>
        <p:sp>
          <p:nvSpPr>
            <p:cNvPr id="35" name="Google Shape;35;p47"/>
            <p:cNvSpPr/>
            <p:nvPr/>
          </p:nvSpPr>
          <p:spPr>
            <a:xfrm>
              <a:off x="1118875" y="1005625"/>
              <a:ext cx="2935900" cy="3696250"/>
            </a:xfrm>
            <a:custGeom>
              <a:rect b="b" l="l" r="r" t="t"/>
              <a:pathLst>
                <a:path extrusionOk="0" h="147850" w="117436">
                  <a:moveTo>
                    <a:pt x="35931" y="0"/>
                  </a:moveTo>
                  <a:cubicBezTo>
                    <a:pt x="31429" y="0"/>
                    <a:pt x="26925" y="120"/>
                    <a:pt x="22422" y="360"/>
                  </a:cubicBezTo>
                  <a:lnTo>
                    <a:pt x="18577" y="537"/>
                  </a:lnTo>
                  <a:lnTo>
                    <a:pt x="0" y="134952"/>
                  </a:lnTo>
                  <a:cubicBezTo>
                    <a:pt x="5560" y="134589"/>
                    <a:pt x="11123" y="134408"/>
                    <a:pt x="16681" y="134408"/>
                  </a:cubicBezTo>
                  <a:cubicBezTo>
                    <a:pt x="44593" y="134408"/>
                    <a:pt x="72355" y="138968"/>
                    <a:pt x="98800" y="147849"/>
                  </a:cubicBezTo>
                  <a:lnTo>
                    <a:pt x="117436" y="13375"/>
                  </a:lnTo>
                  <a:cubicBezTo>
                    <a:pt x="91179" y="4521"/>
                    <a:pt x="63609" y="0"/>
                    <a:pt x="35931" y="0"/>
                  </a:cubicBezTo>
                  <a:close/>
                </a:path>
              </a:pathLst>
            </a:custGeom>
            <a:solidFill>
              <a:srgbClr val="845131">
                <a:alpha val="2705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47"/>
            <p:cNvSpPr/>
            <p:nvPr/>
          </p:nvSpPr>
          <p:spPr>
            <a:xfrm>
              <a:off x="3588850" y="1326125"/>
              <a:ext cx="2934450" cy="3696700"/>
            </a:xfrm>
            <a:custGeom>
              <a:rect b="b" l="l" r="r" t="t"/>
              <a:pathLst>
                <a:path extrusionOk="0" h="147868" w="117378">
                  <a:moveTo>
                    <a:pt x="35433" y="1"/>
                  </a:moveTo>
                  <a:cubicBezTo>
                    <a:pt x="29837" y="1"/>
                    <a:pt x="24235" y="185"/>
                    <a:pt x="18637" y="555"/>
                  </a:cubicBezTo>
                  <a:lnTo>
                    <a:pt x="1" y="135029"/>
                  </a:lnTo>
                  <a:cubicBezTo>
                    <a:pt x="5613" y="134663"/>
                    <a:pt x="11225" y="134481"/>
                    <a:pt x="16828" y="134481"/>
                  </a:cubicBezTo>
                  <a:cubicBezTo>
                    <a:pt x="44718" y="134481"/>
                    <a:pt x="72395" y="139000"/>
                    <a:pt x="98800" y="147867"/>
                  </a:cubicBezTo>
                  <a:lnTo>
                    <a:pt x="117377" y="13453"/>
                  </a:lnTo>
                  <a:lnTo>
                    <a:pt x="113768" y="12269"/>
                  </a:lnTo>
                  <a:cubicBezTo>
                    <a:pt x="88453" y="4157"/>
                    <a:pt x="62008" y="1"/>
                    <a:pt x="35433" y="1"/>
                  </a:cubicBezTo>
                  <a:close/>
                </a:path>
              </a:pathLst>
            </a:custGeom>
            <a:solidFill>
              <a:srgbClr val="845131">
                <a:alpha val="2705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47"/>
            <p:cNvSpPr/>
            <p:nvPr/>
          </p:nvSpPr>
          <p:spPr>
            <a:xfrm>
              <a:off x="1034575" y="897100"/>
              <a:ext cx="2882650" cy="3692375"/>
            </a:xfrm>
            <a:custGeom>
              <a:rect b="b" l="l" r="r" t="t"/>
              <a:pathLst>
                <a:path extrusionOk="0" h="147695" w="115306">
                  <a:moveTo>
                    <a:pt x="37848" y="0"/>
                  </a:moveTo>
                  <a:cubicBezTo>
                    <a:pt x="33422" y="0"/>
                    <a:pt x="28988" y="127"/>
                    <a:pt x="24552" y="382"/>
                  </a:cubicBezTo>
                  <a:lnTo>
                    <a:pt x="21002" y="619"/>
                  </a:lnTo>
                  <a:lnTo>
                    <a:pt x="0" y="126692"/>
                  </a:lnTo>
                  <a:lnTo>
                    <a:pt x="2899" y="135034"/>
                  </a:lnTo>
                  <a:cubicBezTo>
                    <a:pt x="8340" y="134661"/>
                    <a:pt x="13784" y="134476"/>
                    <a:pt x="19222" y="134476"/>
                  </a:cubicBezTo>
                  <a:cubicBezTo>
                    <a:pt x="45774" y="134476"/>
                    <a:pt x="72179" y="138904"/>
                    <a:pt x="97321" y="147694"/>
                  </a:cubicBezTo>
                  <a:lnTo>
                    <a:pt x="115306" y="13220"/>
                  </a:lnTo>
                  <a:cubicBezTo>
                    <a:pt x="90379" y="4506"/>
                    <a:pt x="64238" y="0"/>
                    <a:pt x="37848" y="0"/>
                  </a:cubicBezTo>
                  <a:close/>
                </a:path>
              </a:pathLst>
            </a:custGeom>
            <a:solidFill>
              <a:srgbClr val="FFE3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47"/>
            <p:cNvSpPr/>
            <p:nvPr/>
          </p:nvSpPr>
          <p:spPr>
            <a:xfrm>
              <a:off x="3467575" y="1179500"/>
              <a:ext cx="2987675" cy="3750150"/>
            </a:xfrm>
            <a:custGeom>
              <a:rect b="b" l="l" r="r" t="t"/>
              <a:pathLst>
                <a:path extrusionOk="0" h="150006" w="119507">
                  <a:moveTo>
                    <a:pt x="62121" y="1"/>
                  </a:moveTo>
                  <a:cubicBezTo>
                    <a:pt x="47562" y="1"/>
                    <a:pt x="32854" y="1086"/>
                    <a:pt x="17986" y="1924"/>
                  </a:cubicBezTo>
                  <a:lnTo>
                    <a:pt x="1" y="136398"/>
                  </a:lnTo>
                  <a:cubicBezTo>
                    <a:pt x="5005" y="136122"/>
                    <a:pt x="10014" y="135984"/>
                    <a:pt x="15022" y="135984"/>
                  </a:cubicBezTo>
                  <a:cubicBezTo>
                    <a:pt x="44352" y="135984"/>
                    <a:pt x="73627" y="140707"/>
                    <a:pt x="101522" y="150005"/>
                  </a:cubicBezTo>
                  <a:lnTo>
                    <a:pt x="119507" y="15531"/>
                  </a:lnTo>
                  <a:cubicBezTo>
                    <a:pt x="119507" y="15531"/>
                    <a:pt x="113886" y="7012"/>
                    <a:pt x="113413" y="6834"/>
                  </a:cubicBezTo>
                  <a:cubicBezTo>
                    <a:pt x="96514" y="1533"/>
                    <a:pt x="79423" y="1"/>
                    <a:pt x="62121" y="1"/>
                  </a:cubicBezTo>
                  <a:close/>
                </a:path>
              </a:pathLst>
            </a:custGeom>
            <a:solidFill>
              <a:srgbClr val="FFE3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47"/>
            <p:cNvSpPr/>
            <p:nvPr/>
          </p:nvSpPr>
          <p:spPr>
            <a:xfrm>
              <a:off x="3455750" y="1502700"/>
              <a:ext cx="2956600" cy="3366300"/>
            </a:xfrm>
            <a:custGeom>
              <a:rect b="b" l="l" r="r" t="t"/>
              <a:pathLst>
                <a:path extrusionOk="0" h="134652" w="118264">
                  <a:moveTo>
                    <a:pt x="118264" y="0"/>
                  </a:moveTo>
                  <a:lnTo>
                    <a:pt x="113649" y="33545"/>
                  </a:lnTo>
                  <a:lnTo>
                    <a:pt x="109153" y="67148"/>
                  </a:lnTo>
                  <a:lnTo>
                    <a:pt x="104539" y="100752"/>
                  </a:lnTo>
                  <a:lnTo>
                    <a:pt x="100075" y="134111"/>
                  </a:lnTo>
                  <a:lnTo>
                    <a:pt x="100075" y="134111"/>
                  </a:lnTo>
                  <a:cubicBezTo>
                    <a:pt x="84047" y="128820"/>
                    <a:pt x="67551" y="124880"/>
                    <a:pt x="50761" y="122642"/>
                  </a:cubicBezTo>
                  <a:cubicBezTo>
                    <a:pt x="42360" y="121459"/>
                    <a:pt x="33900" y="120690"/>
                    <a:pt x="25381" y="120394"/>
                  </a:cubicBezTo>
                  <a:cubicBezTo>
                    <a:pt x="22278" y="120285"/>
                    <a:pt x="19175" y="120232"/>
                    <a:pt x="16072" y="120232"/>
                  </a:cubicBezTo>
                  <a:cubicBezTo>
                    <a:pt x="10715" y="120232"/>
                    <a:pt x="5358" y="120390"/>
                    <a:pt x="0" y="120690"/>
                  </a:cubicBezTo>
                  <a:cubicBezTo>
                    <a:pt x="4716" y="120459"/>
                    <a:pt x="9432" y="120338"/>
                    <a:pt x="14148" y="120338"/>
                  </a:cubicBezTo>
                  <a:cubicBezTo>
                    <a:pt x="17892" y="120338"/>
                    <a:pt x="21636" y="120414"/>
                    <a:pt x="25381" y="120571"/>
                  </a:cubicBezTo>
                  <a:cubicBezTo>
                    <a:pt x="33841" y="120985"/>
                    <a:pt x="42360" y="121695"/>
                    <a:pt x="50702" y="122878"/>
                  </a:cubicBezTo>
                  <a:cubicBezTo>
                    <a:pt x="67563" y="125186"/>
                    <a:pt x="84069" y="129209"/>
                    <a:pt x="100161" y="134592"/>
                  </a:cubicBezTo>
                  <a:lnTo>
                    <a:pt x="100397" y="134652"/>
                  </a:lnTo>
                  <a:lnTo>
                    <a:pt x="100456" y="134415"/>
                  </a:lnTo>
                  <a:lnTo>
                    <a:pt x="104953" y="100811"/>
                  </a:lnTo>
                  <a:lnTo>
                    <a:pt x="109390" y="67208"/>
                  </a:lnTo>
                  <a:lnTo>
                    <a:pt x="113886" y="33604"/>
                  </a:lnTo>
                  <a:lnTo>
                    <a:pt x="118264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47"/>
            <p:cNvSpPr/>
            <p:nvPr/>
          </p:nvSpPr>
          <p:spPr>
            <a:xfrm>
              <a:off x="3449825" y="1467200"/>
              <a:ext cx="2934425" cy="3366300"/>
            </a:xfrm>
            <a:custGeom>
              <a:rect b="b" l="l" r="r" t="t"/>
              <a:pathLst>
                <a:path extrusionOk="0" h="134652" w="117377">
                  <a:moveTo>
                    <a:pt x="117377" y="0"/>
                  </a:moveTo>
                  <a:lnTo>
                    <a:pt x="112762" y="33545"/>
                  </a:lnTo>
                  <a:lnTo>
                    <a:pt x="108266" y="67148"/>
                  </a:lnTo>
                  <a:lnTo>
                    <a:pt x="103651" y="100752"/>
                  </a:lnTo>
                  <a:lnTo>
                    <a:pt x="99247" y="134110"/>
                  </a:lnTo>
                  <a:lnTo>
                    <a:pt x="99247" y="134110"/>
                  </a:lnTo>
                  <a:cubicBezTo>
                    <a:pt x="83337" y="128820"/>
                    <a:pt x="66959" y="124880"/>
                    <a:pt x="50347" y="122583"/>
                  </a:cubicBezTo>
                  <a:cubicBezTo>
                    <a:pt x="42005" y="121400"/>
                    <a:pt x="33604" y="120690"/>
                    <a:pt x="25263" y="120335"/>
                  </a:cubicBezTo>
                  <a:cubicBezTo>
                    <a:pt x="22241" y="120229"/>
                    <a:pt x="19227" y="120176"/>
                    <a:pt x="16218" y="120176"/>
                  </a:cubicBezTo>
                  <a:cubicBezTo>
                    <a:pt x="10802" y="120176"/>
                    <a:pt x="5401" y="120347"/>
                    <a:pt x="1" y="120690"/>
                  </a:cubicBezTo>
                  <a:cubicBezTo>
                    <a:pt x="4801" y="120419"/>
                    <a:pt x="9602" y="120284"/>
                    <a:pt x="14402" y="120284"/>
                  </a:cubicBezTo>
                  <a:cubicBezTo>
                    <a:pt x="18003" y="120284"/>
                    <a:pt x="21603" y="120360"/>
                    <a:pt x="25203" y="120512"/>
                  </a:cubicBezTo>
                  <a:cubicBezTo>
                    <a:pt x="33604" y="120926"/>
                    <a:pt x="42005" y="121636"/>
                    <a:pt x="50288" y="122819"/>
                  </a:cubicBezTo>
                  <a:cubicBezTo>
                    <a:pt x="66971" y="125186"/>
                    <a:pt x="83359" y="129209"/>
                    <a:pt x="99333" y="134533"/>
                  </a:cubicBezTo>
                  <a:lnTo>
                    <a:pt x="99569" y="134652"/>
                  </a:lnTo>
                  <a:lnTo>
                    <a:pt x="99569" y="134415"/>
                  </a:lnTo>
                  <a:lnTo>
                    <a:pt x="104066" y="100811"/>
                  </a:lnTo>
                  <a:lnTo>
                    <a:pt x="108562" y="67208"/>
                  </a:lnTo>
                  <a:lnTo>
                    <a:pt x="112999" y="33545"/>
                  </a:lnTo>
                  <a:lnTo>
                    <a:pt x="117377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47"/>
            <p:cNvSpPr/>
            <p:nvPr/>
          </p:nvSpPr>
          <p:spPr>
            <a:xfrm>
              <a:off x="3442425" y="1427250"/>
              <a:ext cx="2913725" cy="3367800"/>
            </a:xfrm>
            <a:custGeom>
              <a:rect b="b" l="l" r="r" t="t"/>
              <a:pathLst>
                <a:path extrusionOk="0" h="134712" w="116549">
                  <a:moveTo>
                    <a:pt x="116549" y="1"/>
                  </a:moveTo>
                  <a:lnTo>
                    <a:pt x="111934" y="33664"/>
                  </a:lnTo>
                  <a:lnTo>
                    <a:pt x="107379" y="67267"/>
                  </a:lnTo>
                  <a:lnTo>
                    <a:pt x="102823" y="100812"/>
                  </a:lnTo>
                  <a:lnTo>
                    <a:pt x="98352" y="134227"/>
                  </a:lnTo>
                  <a:lnTo>
                    <a:pt x="98352" y="134227"/>
                  </a:lnTo>
                  <a:cubicBezTo>
                    <a:pt x="82564" y="128996"/>
                    <a:pt x="66366" y="124940"/>
                    <a:pt x="49933" y="122643"/>
                  </a:cubicBezTo>
                  <a:cubicBezTo>
                    <a:pt x="41651" y="121459"/>
                    <a:pt x="33368" y="120690"/>
                    <a:pt x="25026" y="120394"/>
                  </a:cubicBezTo>
                  <a:cubicBezTo>
                    <a:pt x="21967" y="120286"/>
                    <a:pt x="18900" y="120233"/>
                    <a:pt x="15833" y="120233"/>
                  </a:cubicBezTo>
                  <a:cubicBezTo>
                    <a:pt x="10538" y="120233"/>
                    <a:pt x="5246" y="120391"/>
                    <a:pt x="1" y="120690"/>
                  </a:cubicBezTo>
                  <a:cubicBezTo>
                    <a:pt x="4618" y="120459"/>
                    <a:pt x="9272" y="120339"/>
                    <a:pt x="13921" y="120339"/>
                  </a:cubicBezTo>
                  <a:cubicBezTo>
                    <a:pt x="17613" y="120339"/>
                    <a:pt x="21301" y="120415"/>
                    <a:pt x="24967" y="120572"/>
                  </a:cubicBezTo>
                  <a:cubicBezTo>
                    <a:pt x="33309" y="120986"/>
                    <a:pt x="41591" y="121696"/>
                    <a:pt x="49874" y="122879"/>
                  </a:cubicBezTo>
                  <a:cubicBezTo>
                    <a:pt x="66380" y="125246"/>
                    <a:pt x="82649" y="129328"/>
                    <a:pt x="98445" y="134652"/>
                  </a:cubicBezTo>
                  <a:lnTo>
                    <a:pt x="98682" y="134712"/>
                  </a:lnTo>
                  <a:lnTo>
                    <a:pt x="98682" y="134475"/>
                  </a:lnTo>
                  <a:lnTo>
                    <a:pt x="103238" y="100871"/>
                  </a:lnTo>
                  <a:lnTo>
                    <a:pt x="107734" y="67267"/>
                  </a:lnTo>
                  <a:lnTo>
                    <a:pt x="112171" y="33664"/>
                  </a:lnTo>
                  <a:lnTo>
                    <a:pt x="116549" y="1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47"/>
            <p:cNvSpPr/>
            <p:nvPr/>
          </p:nvSpPr>
          <p:spPr>
            <a:xfrm>
              <a:off x="3435050" y="1382875"/>
              <a:ext cx="2887100" cy="3363375"/>
            </a:xfrm>
            <a:custGeom>
              <a:rect b="b" l="l" r="r" t="t"/>
              <a:pathLst>
                <a:path extrusionOk="0" h="134535" w="115484">
                  <a:moveTo>
                    <a:pt x="115483" y="1"/>
                  </a:moveTo>
                  <a:lnTo>
                    <a:pt x="110869" y="33546"/>
                  </a:lnTo>
                  <a:lnTo>
                    <a:pt x="106254" y="67149"/>
                  </a:lnTo>
                  <a:lnTo>
                    <a:pt x="101758" y="100753"/>
                  </a:lnTo>
                  <a:lnTo>
                    <a:pt x="97238" y="134094"/>
                  </a:lnTo>
                  <a:lnTo>
                    <a:pt x="97238" y="134094"/>
                  </a:lnTo>
                  <a:cubicBezTo>
                    <a:pt x="81642" y="128988"/>
                    <a:pt x="65638" y="124997"/>
                    <a:pt x="49400" y="122761"/>
                  </a:cubicBezTo>
                  <a:cubicBezTo>
                    <a:pt x="41236" y="121637"/>
                    <a:pt x="32953" y="120868"/>
                    <a:pt x="24730" y="120631"/>
                  </a:cubicBezTo>
                  <a:cubicBezTo>
                    <a:pt x="21969" y="120533"/>
                    <a:pt x="19214" y="120487"/>
                    <a:pt x="16464" y="120487"/>
                  </a:cubicBezTo>
                  <a:cubicBezTo>
                    <a:pt x="10965" y="120487"/>
                    <a:pt x="5482" y="120671"/>
                    <a:pt x="0" y="120986"/>
                  </a:cubicBezTo>
                  <a:cubicBezTo>
                    <a:pt x="4797" y="120745"/>
                    <a:pt x="9594" y="120624"/>
                    <a:pt x="14403" y="120624"/>
                  </a:cubicBezTo>
                  <a:cubicBezTo>
                    <a:pt x="17838" y="120624"/>
                    <a:pt x="21278" y="120686"/>
                    <a:pt x="24730" y="120809"/>
                  </a:cubicBezTo>
                  <a:cubicBezTo>
                    <a:pt x="32953" y="121164"/>
                    <a:pt x="41176" y="121874"/>
                    <a:pt x="49341" y="122998"/>
                  </a:cubicBezTo>
                  <a:cubicBezTo>
                    <a:pt x="65649" y="125302"/>
                    <a:pt x="81721" y="129318"/>
                    <a:pt x="97321" y="134515"/>
                  </a:cubicBezTo>
                  <a:lnTo>
                    <a:pt x="97321" y="134515"/>
                  </a:lnTo>
                  <a:lnTo>
                    <a:pt x="97616" y="134416"/>
                  </a:lnTo>
                  <a:lnTo>
                    <a:pt x="102172" y="100812"/>
                  </a:lnTo>
                  <a:lnTo>
                    <a:pt x="106609" y="67208"/>
                  </a:lnTo>
                  <a:lnTo>
                    <a:pt x="111046" y="33605"/>
                  </a:lnTo>
                  <a:lnTo>
                    <a:pt x="115483" y="1"/>
                  </a:lnTo>
                  <a:close/>
                  <a:moveTo>
                    <a:pt x="97321" y="134515"/>
                  </a:moveTo>
                  <a:lnTo>
                    <a:pt x="97261" y="134534"/>
                  </a:lnTo>
                  <a:lnTo>
                    <a:pt x="97380" y="134534"/>
                  </a:lnTo>
                  <a:cubicBezTo>
                    <a:pt x="97360" y="134528"/>
                    <a:pt x="97340" y="134521"/>
                    <a:pt x="97321" y="134515"/>
                  </a:cubicBez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47"/>
            <p:cNvSpPr/>
            <p:nvPr/>
          </p:nvSpPr>
          <p:spPr>
            <a:xfrm>
              <a:off x="1090775" y="4204900"/>
              <a:ext cx="2365000" cy="315050"/>
            </a:xfrm>
            <a:custGeom>
              <a:rect b="b" l="l" r="r" t="t"/>
              <a:pathLst>
                <a:path extrusionOk="0" h="12602" w="94600">
                  <a:moveTo>
                    <a:pt x="17985" y="0"/>
                  </a:moveTo>
                  <a:lnTo>
                    <a:pt x="12010" y="118"/>
                  </a:lnTo>
                  <a:lnTo>
                    <a:pt x="5976" y="414"/>
                  </a:lnTo>
                  <a:lnTo>
                    <a:pt x="0" y="888"/>
                  </a:lnTo>
                  <a:lnTo>
                    <a:pt x="5976" y="533"/>
                  </a:lnTo>
                  <a:lnTo>
                    <a:pt x="12010" y="296"/>
                  </a:lnTo>
                  <a:lnTo>
                    <a:pt x="17985" y="237"/>
                  </a:lnTo>
                  <a:lnTo>
                    <a:pt x="23961" y="355"/>
                  </a:lnTo>
                  <a:cubicBezTo>
                    <a:pt x="31947" y="533"/>
                    <a:pt x="39934" y="1124"/>
                    <a:pt x="47862" y="2130"/>
                  </a:cubicBezTo>
                  <a:cubicBezTo>
                    <a:pt x="55789" y="3077"/>
                    <a:pt x="63717" y="4437"/>
                    <a:pt x="71526" y="6153"/>
                  </a:cubicBezTo>
                  <a:lnTo>
                    <a:pt x="77324" y="7573"/>
                  </a:lnTo>
                  <a:lnTo>
                    <a:pt x="83122" y="9052"/>
                  </a:lnTo>
                  <a:lnTo>
                    <a:pt x="88861" y="10768"/>
                  </a:lnTo>
                  <a:lnTo>
                    <a:pt x="94599" y="12602"/>
                  </a:lnTo>
                  <a:lnTo>
                    <a:pt x="94599" y="12602"/>
                  </a:lnTo>
                  <a:lnTo>
                    <a:pt x="88861" y="10649"/>
                  </a:lnTo>
                  <a:lnTo>
                    <a:pt x="83181" y="8874"/>
                  </a:lnTo>
                  <a:lnTo>
                    <a:pt x="77383" y="7277"/>
                  </a:lnTo>
                  <a:lnTo>
                    <a:pt x="71526" y="5857"/>
                  </a:lnTo>
                  <a:cubicBezTo>
                    <a:pt x="63717" y="4082"/>
                    <a:pt x="55849" y="2722"/>
                    <a:pt x="47921" y="1716"/>
                  </a:cubicBezTo>
                  <a:cubicBezTo>
                    <a:pt x="39993" y="769"/>
                    <a:pt x="32007" y="178"/>
                    <a:pt x="23961" y="59"/>
                  </a:cubicBezTo>
                  <a:lnTo>
                    <a:pt x="17985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47"/>
            <p:cNvSpPr/>
            <p:nvPr/>
          </p:nvSpPr>
          <p:spPr>
            <a:xfrm>
              <a:off x="1080425" y="4170875"/>
              <a:ext cx="2369425" cy="313575"/>
            </a:xfrm>
            <a:custGeom>
              <a:rect b="b" l="l" r="r" t="t"/>
              <a:pathLst>
                <a:path extrusionOk="0" h="12543" w="94777">
                  <a:moveTo>
                    <a:pt x="17985" y="0"/>
                  </a:moveTo>
                  <a:lnTo>
                    <a:pt x="11951" y="119"/>
                  </a:lnTo>
                  <a:lnTo>
                    <a:pt x="5975" y="415"/>
                  </a:lnTo>
                  <a:lnTo>
                    <a:pt x="0" y="888"/>
                  </a:lnTo>
                  <a:lnTo>
                    <a:pt x="0" y="888"/>
                  </a:lnTo>
                  <a:lnTo>
                    <a:pt x="5975" y="533"/>
                  </a:lnTo>
                  <a:lnTo>
                    <a:pt x="11951" y="296"/>
                  </a:lnTo>
                  <a:lnTo>
                    <a:pt x="17985" y="237"/>
                  </a:lnTo>
                  <a:lnTo>
                    <a:pt x="24020" y="296"/>
                  </a:lnTo>
                  <a:cubicBezTo>
                    <a:pt x="32006" y="533"/>
                    <a:pt x="39993" y="1124"/>
                    <a:pt x="47980" y="2071"/>
                  </a:cubicBezTo>
                  <a:cubicBezTo>
                    <a:pt x="55908" y="3018"/>
                    <a:pt x="63776" y="4319"/>
                    <a:pt x="71585" y="6094"/>
                  </a:cubicBezTo>
                  <a:lnTo>
                    <a:pt x="77442" y="7455"/>
                  </a:lnTo>
                  <a:lnTo>
                    <a:pt x="83299" y="8934"/>
                  </a:lnTo>
                  <a:lnTo>
                    <a:pt x="89038" y="10649"/>
                  </a:lnTo>
                  <a:lnTo>
                    <a:pt x="94777" y="12543"/>
                  </a:lnTo>
                  <a:lnTo>
                    <a:pt x="89097" y="10531"/>
                  </a:lnTo>
                  <a:lnTo>
                    <a:pt x="83299" y="8756"/>
                  </a:lnTo>
                  <a:cubicBezTo>
                    <a:pt x="81406" y="8224"/>
                    <a:pt x="79454" y="7691"/>
                    <a:pt x="77502" y="7159"/>
                  </a:cubicBezTo>
                  <a:lnTo>
                    <a:pt x="71704" y="5739"/>
                  </a:lnTo>
                  <a:cubicBezTo>
                    <a:pt x="63835" y="3964"/>
                    <a:pt x="55967" y="2663"/>
                    <a:pt x="47980" y="1657"/>
                  </a:cubicBezTo>
                  <a:cubicBezTo>
                    <a:pt x="39993" y="770"/>
                    <a:pt x="32006" y="178"/>
                    <a:pt x="24020" y="60"/>
                  </a:cubicBezTo>
                  <a:lnTo>
                    <a:pt x="17985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47"/>
            <p:cNvSpPr/>
            <p:nvPr/>
          </p:nvSpPr>
          <p:spPr>
            <a:xfrm>
              <a:off x="1067100" y="4138325"/>
              <a:ext cx="2375350" cy="306200"/>
            </a:xfrm>
            <a:custGeom>
              <a:rect b="b" l="l" r="r" t="t"/>
              <a:pathLst>
                <a:path extrusionOk="0" h="12248" w="95014">
                  <a:moveTo>
                    <a:pt x="18045" y="1"/>
                  </a:moveTo>
                  <a:lnTo>
                    <a:pt x="12070" y="119"/>
                  </a:lnTo>
                  <a:lnTo>
                    <a:pt x="6035" y="415"/>
                  </a:lnTo>
                  <a:lnTo>
                    <a:pt x="1" y="829"/>
                  </a:lnTo>
                  <a:lnTo>
                    <a:pt x="6035" y="533"/>
                  </a:lnTo>
                  <a:lnTo>
                    <a:pt x="12070" y="297"/>
                  </a:lnTo>
                  <a:lnTo>
                    <a:pt x="18045" y="178"/>
                  </a:lnTo>
                  <a:lnTo>
                    <a:pt x="24079" y="297"/>
                  </a:lnTo>
                  <a:cubicBezTo>
                    <a:pt x="32125" y="474"/>
                    <a:pt x="40112" y="1007"/>
                    <a:pt x="48040" y="1953"/>
                  </a:cubicBezTo>
                  <a:cubicBezTo>
                    <a:pt x="56027" y="2841"/>
                    <a:pt x="63954" y="4142"/>
                    <a:pt x="71763" y="5799"/>
                  </a:cubicBezTo>
                  <a:lnTo>
                    <a:pt x="77620" y="7219"/>
                  </a:lnTo>
                  <a:lnTo>
                    <a:pt x="83477" y="8698"/>
                  </a:lnTo>
                  <a:lnTo>
                    <a:pt x="89216" y="10413"/>
                  </a:lnTo>
                  <a:lnTo>
                    <a:pt x="95014" y="12247"/>
                  </a:lnTo>
                  <a:lnTo>
                    <a:pt x="95014" y="12247"/>
                  </a:lnTo>
                  <a:lnTo>
                    <a:pt x="89275" y="10295"/>
                  </a:lnTo>
                  <a:lnTo>
                    <a:pt x="83477" y="8520"/>
                  </a:lnTo>
                  <a:cubicBezTo>
                    <a:pt x="81584" y="7988"/>
                    <a:pt x="79632" y="7455"/>
                    <a:pt x="77680" y="6982"/>
                  </a:cubicBezTo>
                  <a:lnTo>
                    <a:pt x="71823" y="5562"/>
                  </a:lnTo>
                  <a:cubicBezTo>
                    <a:pt x="64013" y="3846"/>
                    <a:pt x="56086" y="2486"/>
                    <a:pt x="48099" y="1539"/>
                  </a:cubicBezTo>
                  <a:cubicBezTo>
                    <a:pt x="40171" y="652"/>
                    <a:pt x="32125" y="119"/>
                    <a:pt x="24079" y="1"/>
                  </a:cubicBez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47"/>
            <p:cNvSpPr/>
            <p:nvPr/>
          </p:nvSpPr>
          <p:spPr>
            <a:xfrm>
              <a:off x="1055275" y="4098400"/>
              <a:ext cx="2379800" cy="309150"/>
            </a:xfrm>
            <a:custGeom>
              <a:rect b="b" l="l" r="r" t="t"/>
              <a:pathLst>
                <a:path extrusionOk="0" h="12366" w="95192">
                  <a:moveTo>
                    <a:pt x="18045" y="0"/>
                  </a:moveTo>
                  <a:lnTo>
                    <a:pt x="12010" y="178"/>
                  </a:lnTo>
                  <a:lnTo>
                    <a:pt x="6035" y="474"/>
                  </a:lnTo>
                  <a:lnTo>
                    <a:pt x="0" y="888"/>
                  </a:lnTo>
                  <a:lnTo>
                    <a:pt x="0" y="888"/>
                  </a:lnTo>
                  <a:lnTo>
                    <a:pt x="6035" y="533"/>
                  </a:lnTo>
                  <a:lnTo>
                    <a:pt x="12069" y="296"/>
                  </a:lnTo>
                  <a:lnTo>
                    <a:pt x="18045" y="237"/>
                  </a:lnTo>
                  <a:lnTo>
                    <a:pt x="24079" y="296"/>
                  </a:lnTo>
                  <a:cubicBezTo>
                    <a:pt x="32125" y="533"/>
                    <a:pt x="40171" y="1065"/>
                    <a:pt x="48158" y="2012"/>
                  </a:cubicBezTo>
                  <a:cubicBezTo>
                    <a:pt x="56145" y="2959"/>
                    <a:pt x="64072" y="4260"/>
                    <a:pt x="71941" y="5917"/>
                  </a:cubicBezTo>
                  <a:cubicBezTo>
                    <a:pt x="73893" y="6390"/>
                    <a:pt x="75845" y="6863"/>
                    <a:pt x="77798" y="7277"/>
                  </a:cubicBezTo>
                  <a:cubicBezTo>
                    <a:pt x="79750" y="7810"/>
                    <a:pt x="81702" y="8342"/>
                    <a:pt x="83655" y="8875"/>
                  </a:cubicBezTo>
                  <a:lnTo>
                    <a:pt x="89452" y="10472"/>
                  </a:lnTo>
                  <a:lnTo>
                    <a:pt x="95191" y="12365"/>
                  </a:lnTo>
                  <a:lnTo>
                    <a:pt x="89452" y="10413"/>
                  </a:lnTo>
                  <a:lnTo>
                    <a:pt x="83714" y="8638"/>
                  </a:lnTo>
                  <a:cubicBezTo>
                    <a:pt x="81761" y="8106"/>
                    <a:pt x="79809" y="7573"/>
                    <a:pt x="77857" y="7100"/>
                  </a:cubicBezTo>
                  <a:cubicBezTo>
                    <a:pt x="75904" y="6567"/>
                    <a:pt x="73952" y="6153"/>
                    <a:pt x="72000" y="5680"/>
                  </a:cubicBezTo>
                  <a:cubicBezTo>
                    <a:pt x="64131" y="3905"/>
                    <a:pt x="56204" y="2604"/>
                    <a:pt x="48217" y="1598"/>
                  </a:cubicBezTo>
                  <a:cubicBezTo>
                    <a:pt x="40171" y="710"/>
                    <a:pt x="32125" y="178"/>
                    <a:pt x="24138" y="60"/>
                  </a:cubicBezTo>
                  <a:lnTo>
                    <a:pt x="18045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47"/>
            <p:cNvSpPr/>
            <p:nvPr/>
          </p:nvSpPr>
          <p:spPr>
            <a:xfrm>
              <a:off x="3810725" y="3647300"/>
              <a:ext cx="331325" cy="1374050"/>
            </a:xfrm>
            <a:custGeom>
              <a:rect b="b" l="l" r="r" t="t"/>
              <a:pathLst>
                <a:path extrusionOk="0" h="54962" w="13253">
                  <a:moveTo>
                    <a:pt x="7277" y="0"/>
                  </a:moveTo>
                  <a:lnTo>
                    <a:pt x="0" y="54192"/>
                  </a:lnTo>
                  <a:lnTo>
                    <a:pt x="3727" y="48927"/>
                  </a:lnTo>
                  <a:lnTo>
                    <a:pt x="5975" y="54961"/>
                  </a:lnTo>
                  <a:lnTo>
                    <a:pt x="13252" y="829"/>
                  </a:lnTo>
                  <a:lnTo>
                    <a:pt x="7277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47"/>
            <p:cNvSpPr/>
            <p:nvPr/>
          </p:nvSpPr>
          <p:spPr>
            <a:xfrm>
              <a:off x="1034575" y="691050"/>
              <a:ext cx="2847150" cy="3695775"/>
            </a:xfrm>
            <a:custGeom>
              <a:rect b="b" l="l" r="r" t="t"/>
              <a:pathLst>
                <a:path extrusionOk="0" h="147831" w="113886">
                  <a:moveTo>
                    <a:pt x="34612" y="0"/>
                  </a:moveTo>
                  <a:cubicBezTo>
                    <a:pt x="30315" y="0"/>
                    <a:pt x="26014" y="114"/>
                    <a:pt x="21712" y="341"/>
                  </a:cubicBezTo>
                  <a:lnTo>
                    <a:pt x="17985" y="519"/>
                  </a:lnTo>
                  <a:lnTo>
                    <a:pt x="0" y="134934"/>
                  </a:lnTo>
                  <a:lnTo>
                    <a:pt x="0" y="134934"/>
                  </a:lnTo>
                  <a:cubicBezTo>
                    <a:pt x="5393" y="134570"/>
                    <a:pt x="10789" y="134390"/>
                    <a:pt x="16180" y="134390"/>
                  </a:cubicBezTo>
                  <a:cubicBezTo>
                    <a:pt x="43254" y="134390"/>
                    <a:pt x="70186" y="138950"/>
                    <a:pt x="95842" y="147831"/>
                  </a:cubicBezTo>
                  <a:lnTo>
                    <a:pt x="113886" y="13357"/>
                  </a:lnTo>
                  <a:cubicBezTo>
                    <a:pt x="88371" y="4478"/>
                    <a:pt x="61579" y="0"/>
                    <a:pt x="34612" y="0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47"/>
            <p:cNvSpPr/>
            <p:nvPr/>
          </p:nvSpPr>
          <p:spPr>
            <a:xfrm>
              <a:off x="3430600" y="1011100"/>
              <a:ext cx="2847175" cy="3696700"/>
            </a:xfrm>
            <a:custGeom>
              <a:rect b="b" l="l" r="r" t="t"/>
              <a:pathLst>
                <a:path extrusionOk="0" h="147868" w="113887">
                  <a:moveTo>
                    <a:pt x="34352" y="0"/>
                  </a:moveTo>
                  <a:cubicBezTo>
                    <a:pt x="28918" y="0"/>
                    <a:pt x="23479" y="184"/>
                    <a:pt x="18045" y="555"/>
                  </a:cubicBezTo>
                  <a:lnTo>
                    <a:pt x="1" y="135029"/>
                  </a:lnTo>
                  <a:cubicBezTo>
                    <a:pt x="5444" y="134663"/>
                    <a:pt x="10888" y="134480"/>
                    <a:pt x="16323" y="134480"/>
                  </a:cubicBezTo>
                  <a:cubicBezTo>
                    <a:pt x="43379" y="134480"/>
                    <a:pt x="70235" y="139000"/>
                    <a:pt x="95901" y="147867"/>
                  </a:cubicBezTo>
                  <a:lnTo>
                    <a:pt x="113886" y="13452"/>
                  </a:lnTo>
                  <a:lnTo>
                    <a:pt x="110396" y="12269"/>
                  </a:lnTo>
                  <a:cubicBezTo>
                    <a:pt x="85863" y="4156"/>
                    <a:pt x="60159" y="0"/>
                    <a:pt x="34352" y="0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47"/>
            <p:cNvSpPr/>
            <p:nvPr/>
          </p:nvSpPr>
          <p:spPr>
            <a:xfrm>
              <a:off x="3424675" y="1024950"/>
              <a:ext cx="462975" cy="3564525"/>
            </a:xfrm>
            <a:custGeom>
              <a:rect b="b" l="l" r="r" t="t"/>
              <a:pathLst>
                <a:path extrusionOk="0" h="142581" w="18519">
                  <a:moveTo>
                    <a:pt x="18104" y="1"/>
                  </a:moveTo>
                  <a:lnTo>
                    <a:pt x="1" y="134416"/>
                  </a:lnTo>
                  <a:lnTo>
                    <a:pt x="1" y="134475"/>
                  </a:lnTo>
                  <a:lnTo>
                    <a:pt x="1480" y="142580"/>
                  </a:lnTo>
                  <a:lnTo>
                    <a:pt x="1953" y="142521"/>
                  </a:lnTo>
                  <a:lnTo>
                    <a:pt x="474" y="134416"/>
                  </a:lnTo>
                  <a:lnTo>
                    <a:pt x="18518" y="60"/>
                  </a:lnTo>
                  <a:lnTo>
                    <a:pt x="18104" y="1"/>
                  </a:lnTo>
                  <a:close/>
                </a:path>
              </a:pathLst>
            </a:custGeom>
            <a:solidFill>
              <a:srgbClr val="845131">
                <a:alpha val="2705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51;p47"/>
          <p:cNvSpPr txBox="1"/>
          <p:nvPr>
            <p:ph type="title"/>
          </p:nvPr>
        </p:nvSpPr>
        <p:spPr>
          <a:xfrm rot="420380">
            <a:off x="1929917" y="674933"/>
            <a:ext cx="5137765" cy="358348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BOD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8"/>
          <p:cNvSpPr txBox="1"/>
          <p:nvPr>
            <p:ph type="title"/>
          </p:nvPr>
        </p:nvSpPr>
        <p:spPr>
          <a:xfrm>
            <a:off x="1720050" y="53500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4" name="Google Shape;54;p48"/>
          <p:cNvSpPr txBox="1"/>
          <p:nvPr>
            <p:ph idx="1" type="body"/>
          </p:nvPr>
        </p:nvSpPr>
        <p:spPr>
          <a:xfrm>
            <a:off x="4847550" y="1107700"/>
            <a:ext cx="3028800" cy="3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48"/>
          <p:cNvSpPr txBox="1"/>
          <p:nvPr>
            <p:ph idx="2" type="body"/>
          </p:nvPr>
        </p:nvSpPr>
        <p:spPr>
          <a:xfrm>
            <a:off x="1267650" y="1107700"/>
            <a:ext cx="3028800" cy="3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FFEFC0"/>
            </a:gs>
            <a:gs pos="100000">
              <a:srgbClr val="FFDACA"/>
            </a:gs>
          </a:gsLst>
          <a:lin ang="5400012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Condensed"/>
              <a:buNone/>
              <a:defRPr b="1" i="0" sz="3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Condensed"/>
              <a:buNone/>
              <a:defRPr b="1" i="0" sz="3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Condensed"/>
              <a:buNone/>
              <a:defRPr b="1" i="0" sz="3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Condensed"/>
              <a:buNone/>
              <a:defRPr b="1" i="0" sz="3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Condensed"/>
              <a:buNone/>
              <a:defRPr b="1" i="0" sz="3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Condensed"/>
              <a:buNone/>
              <a:defRPr b="1" i="0" sz="3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Condensed"/>
              <a:buNone/>
              <a:defRPr b="1" i="0" sz="3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Condensed"/>
              <a:buNone/>
              <a:defRPr b="1" i="0" sz="3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Condensed"/>
              <a:buNone/>
              <a:defRPr b="1" i="0" sz="3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7" name="Google Shape;7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b="0" i="0" sz="14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b="0" i="0" sz="14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b="0" i="0" sz="14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b="0" i="0" sz="14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b="0" i="0" sz="14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b="0" i="0" sz="14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b="0" i="0" sz="14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b="0" i="0" sz="14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 b="0" i="0" sz="14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sbq.org.br/noticia/recorde-de-autores-em-um-%C3%BAnico-artigo-cient%C3%ADfico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publicationethics.org/guidance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://rev-ib.unam.mx/ib/index.php/ib/article/view/58068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1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://rev-ib.unam.mx/ib/index.php/ib/article/view/58068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blog.scielo.org/blog/2014/03/31/a-principio-era-os-plagios-agora-tambem-papers-automaticos-falsos/#.WI_NedIrIdU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blogue.rbe.mec.pt/creative-commons-licenciamento-de-2547694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"/>
          <p:cNvSpPr txBox="1"/>
          <p:nvPr>
            <p:ph type="ctrTitle"/>
          </p:nvPr>
        </p:nvSpPr>
        <p:spPr>
          <a:xfrm rot="-420080">
            <a:off x="2310251" y="1326504"/>
            <a:ext cx="4618948" cy="96879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pt-BR" sz="2400"/>
              <a:t>Critérios de autoria, coautoria e colaboração científica</a:t>
            </a:r>
            <a:endParaRPr sz="2400"/>
          </a:p>
        </p:txBody>
      </p:sp>
      <p:sp>
        <p:nvSpPr>
          <p:cNvPr id="64" name="Google Shape;64;p1"/>
          <p:cNvSpPr txBox="1"/>
          <p:nvPr>
            <p:ph idx="1" type="subTitle"/>
          </p:nvPr>
        </p:nvSpPr>
        <p:spPr>
          <a:xfrm rot="-420001">
            <a:off x="2578079" y="2282250"/>
            <a:ext cx="4554045" cy="441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400">
                <a:solidFill>
                  <a:srgbClr val="000000"/>
                </a:solidFill>
              </a:rPr>
              <a:t>Profa.ª Maria Giovanna Guedes Farias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400">
                <a:solidFill>
                  <a:srgbClr val="000000"/>
                </a:solidFill>
              </a:rPr>
              <a:t>DCINF/PPGCI/CMAI/UFC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/>
          </a:p>
        </p:txBody>
      </p:sp>
      <p:sp>
        <p:nvSpPr>
          <p:cNvPr id="65" name="Google Shape;65;p1"/>
          <p:cNvSpPr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ortal da UFC - Universidade Federal do Ceará - Assinatura Horizontal do  Brasão da UFC" id="66" name="Google Shape;6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81908">
            <a:off x="2285100" y="894150"/>
            <a:ext cx="1411112" cy="379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83775">
            <a:off x="4529521" y="2696695"/>
            <a:ext cx="651159" cy="24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36375">
            <a:off x="2328074" y="3194394"/>
            <a:ext cx="1133137" cy="101434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"/>
          <p:cNvSpPr txBox="1"/>
          <p:nvPr/>
        </p:nvSpPr>
        <p:spPr>
          <a:xfrm rot="-600881">
            <a:off x="2324374" y="4089950"/>
            <a:ext cx="2241395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05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PPT depositado no Figshare</a:t>
            </a:r>
            <a:endParaRPr b="0" i="0" sz="105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" name="Google Shape;70;p1"/>
          <p:cNvSpPr txBox="1"/>
          <p:nvPr/>
        </p:nvSpPr>
        <p:spPr>
          <a:xfrm rot="-538248">
            <a:off x="5436257" y="3524494"/>
            <a:ext cx="2443388" cy="3541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Roboto Condensed"/>
                <a:ea typeface="Roboto Condensed"/>
                <a:cs typeface="Roboto Condensed"/>
                <a:sym typeface="Roboto Condensed"/>
              </a:rPr>
              <a:t>Fortaleza, 05 de julho de 2023</a:t>
            </a:r>
            <a:endParaRPr sz="11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 txBox="1"/>
          <p:nvPr>
            <p:ph type="title"/>
          </p:nvPr>
        </p:nvSpPr>
        <p:spPr>
          <a:xfrm>
            <a:off x="1720050" y="401186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 sz="3600">
                <a:latin typeface="Verdana"/>
                <a:ea typeface="Verdana"/>
                <a:cs typeface="Verdana"/>
                <a:sym typeface="Verdana"/>
              </a:rPr>
              <a:t>Introdução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Google Shape;139;p5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400" u="none" strike="noStrik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Segundo Hilário, Grácio e Guimarães (2018):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✔"/>
            </a:pP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Colaboração científica 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 uma estratégia de trabalho para </a:t>
            </a:r>
            <a:r>
              <a:rPr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viabilizar, facilitar e potencializar a realização de pesquisas científicas. 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b="0" i="0" sz="1400" u="none" strike="noStrike">
              <a:solidFill>
                <a:srgbClr val="35353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✔"/>
            </a:pPr>
            <a:r>
              <a:rPr b="1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Ética na atribuição de autoria</a:t>
            </a:r>
            <a:r>
              <a:rPr lang="pt-BR" sz="1400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 - é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 preciso considerar a complexidade de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pesquisas colaborativas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, que pode envolver diferentes níveis de contribuições e participações na pesquisa.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>
            <p:ph type="title"/>
          </p:nvPr>
        </p:nvSpPr>
        <p:spPr>
          <a:xfrm>
            <a:off x="1720050" y="53500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Colaboração científica </a:t>
            </a:r>
            <a:endParaRPr/>
          </a:p>
        </p:txBody>
      </p:sp>
      <p:sp>
        <p:nvSpPr>
          <p:cNvPr id="145" name="Google Shape;145;p6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400" u="none" strike="noStrik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pt-BR" sz="1400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Levar em consideração os seguintes aspectos para a construção da pesquisa: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Char char="❖"/>
            </a:pPr>
            <a:r>
              <a:rPr b="1"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idealização</a:t>
            </a:r>
            <a:r>
              <a:rPr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(em termos de delimitação do problema de pesquisa, especificação dos objetivos, </a:t>
            </a:r>
            <a:endParaRPr/>
          </a:p>
          <a:p>
            <a:pPr indent="-2857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Char char="❖"/>
            </a:pPr>
            <a:r>
              <a:rPr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elaboração da revisão teórica, delineamento metodológico e estabelecimento dos critérios de análise dos resultados), </a:t>
            </a:r>
            <a:endParaRPr/>
          </a:p>
          <a:p>
            <a:pPr indent="-2857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Char char="❖"/>
            </a:pPr>
            <a:r>
              <a:rPr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contribuições ou colaborações, muitas vezes de caráter técnico e pontual. </a:t>
            </a:r>
            <a:r>
              <a:rPr lang="pt-BR"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(HILÁRIO; GRÁCIO; GUIMARÃES, 2018).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400" u="none" strike="noStrike">
              <a:solidFill>
                <a:srgbClr val="35353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/>
          <p:nvPr>
            <p:ph type="title"/>
          </p:nvPr>
        </p:nvSpPr>
        <p:spPr>
          <a:xfrm>
            <a:off x="1720050" y="53500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Hiperautoria</a:t>
            </a:r>
            <a:endParaRPr/>
          </a:p>
        </p:txBody>
      </p:sp>
      <p:sp>
        <p:nvSpPr>
          <p:cNvPr id="151" name="Google Shape;151;p7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400" u="none" strike="noStrik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A prática da colaboração científica e da coautoria envolve também: </a:t>
            </a:r>
            <a:endParaRPr/>
          </a:p>
          <a:p>
            <a:pPr indent="-2857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1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aspectos éticos e morais 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que vão além da dimensão do conteúdo do texto para atingir a </a:t>
            </a:r>
            <a:r>
              <a:rPr b="1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indicação de autoria. </a:t>
            </a:r>
            <a:endParaRPr b="0" i="0" sz="1400" u="none" strike="noStrike">
              <a:solidFill>
                <a:srgbClr val="35353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b="0" sz="1400"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pt-BR" sz="1400">
                <a:latin typeface="Verdana"/>
                <a:ea typeface="Verdana"/>
                <a:cs typeface="Verdana"/>
                <a:sym typeface="Verdana"/>
              </a:rPr>
            </a:b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Conselhos de classe e pesquisadores interessados no assunto </a:t>
            </a:r>
            <a:r>
              <a:rPr lang="pt-BR" sz="1400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indicam a construção de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1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diretrizes e normas sobre o comportamento ético -  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na tentativa de minimizar os </a:t>
            </a:r>
            <a:r>
              <a:rPr b="0" i="0" lang="pt-BR" sz="1400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efeitos negativos da </a:t>
            </a:r>
            <a:r>
              <a:rPr b="1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“hiperautoria” 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na ciência. </a:t>
            </a:r>
            <a:r>
              <a:rPr b="0" i="0" lang="pt-BR" sz="11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(HILÁRIO; GRÁCIO; GUIMARÃES, 2018).</a:t>
            </a:r>
            <a:endParaRPr b="0" i="0" sz="1400" u="none" strike="noStrike">
              <a:solidFill>
                <a:srgbClr val="35353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/>
          <p:cNvSpPr txBox="1"/>
          <p:nvPr>
            <p:ph type="title"/>
          </p:nvPr>
        </p:nvSpPr>
        <p:spPr>
          <a:xfrm>
            <a:off x="1772089" y="401185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Hiperautoria</a:t>
            </a:r>
            <a:endParaRPr/>
          </a:p>
        </p:txBody>
      </p:sp>
      <p:sp>
        <p:nvSpPr>
          <p:cNvPr id="157" name="Google Shape;157;p8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400" u="none" strike="noStrik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A 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principal crítica 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à </a:t>
            </a:r>
            <a:r>
              <a:rPr b="1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hiperautoria</a:t>
            </a:r>
            <a:r>
              <a:rPr lang="pt-BR" sz="1400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a necessidade de se </a:t>
            </a:r>
            <a:r>
              <a:rPr b="1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atribuir a autoria de uma pesquisa a muitos pesquisadores</a:t>
            </a:r>
            <a:r>
              <a:rPr lang="pt-BR" sz="1400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;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b="0" i="0" sz="1400" u="none" strike="noStrike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lang="pt-BR" sz="1400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pode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 colocar em dúvida a credibilidade do estudo e a participação de todos os autores em seu desenvolvimento.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pt-BR" sz="1400">
                <a:latin typeface="Verdana"/>
                <a:ea typeface="Verdana"/>
                <a:cs typeface="Verdana"/>
                <a:sym typeface="Verdana"/>
              </a:rPr>
            </a:b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Busca-se combater a questão da </a:t>
            </a:r>
            <a:r>
              <a:rPr b="1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"autoria promíscua" ocorrida ao atribuir autoria a alguém que não contribuiu 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de forma intelectualmente significativa para a elaboração do estudo. </a:t>
            </a:r>
            <a:r>
              <a:rPr b="0" i="0" lang="pt-BR" sz="11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(STANGE, 2008 apud HILÁRIO; GRÁCIO; GUIMARÃES, 2018). </a:t>
            </a:r>
            <a:endParaRPr b="0" i="0" sz="1400" u="none" strike="noStrike">
              <a:solidFill>
                <a:srgbClr val="35353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"/>
          <p:cNvSpPr txBox="1"/>
          <p:nvPr>
            <p:ph type="title"/>
          </p:nvPr>
        </p:nvSpPr>
        <p:spPr>
          <a:xfrm>
            <a:off x="1801826" y="200463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Hiperautoria</a:t>
            </a:r>
            <a:endParaRPr/>
          </a:p>
        </p:txBody>
      </p:sp>
      <p:sp>
        <p:nvSpPr>
          <p:cNvPr id="163" name="Google Shape;163;p9"/>
          <p:cNvSpPr txBox="1"/>
          <p:nvPr>
            <p:ph idx="1" type="body"/>
          </p:nvPr>
        </p:nvSpPr>
        <p:spPr>
          <a:xfrm>
            <a:off x="623356" y="936714"/>
            <a:ext cx="7704000" cy="37542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>
                <a:solidFill>
                  <a:srgbClr val="444444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Um artigo assinado por 5.154 pesquisadores bateu o recorde de autores </a:t>
            </a:r>
            <a:r>
              <a:rPr b="0" i="0" lang="pt-BR">
                <a:solidFill>
                  <a:srgbClr val="444444"/>
                </a:solidFill>
                <a:latin typeface="Verdana"/>
                <a:ea typeface="Verdana"/>
                <a:cs typeface="Verdana"/>
                <a:sym typeface="Verdana"/>
              </a:rPr>
              <a:t>em um único trabalho científico. Das 33 páginas do artigo, publicado em maio na </a:t>
            </a:r>
            <a:r>
              <a:rPr b="0" i="0" lang="pt-BR">
                <a:solidFill>
                  <a:srgbClr val="444444"/>
                </a:solidFill>
                <a:highlight>
                  <a:srgbClr val="00FF00"/>
                </a:highlight>
                <a:latin typeface="Verdana"/>
                <a:ea typeface="Verdana"/>
                <a:cs typeface="Verdana"/>
                <a:sym typeface="Verdana"/>
              </a:rPr>
              <a:t>revista Physical Review Letters</a:t>
            </a:r>
            <a:r>
              <a:rPr b="0" i="0" lang="pt-BR">
                <a:solidFill>
                  <a:srgbClr val="444444"/>
                </a:solidFill>
                <a:latin typeface="Verdana"/>
                <a:ea typeface="Verdana"/>
                <a:cs typeface="Verdana"/>
                <a:sym typeface="Verdana"/>
              </a:rPr>
              <a:t>, nove foram usadas para apresentar os resultados de pesquisa e sua bibliografia. As outras 24 páginas listam os nomes dos autores e suas instituições. </a:t>
            </a:r>
            <a:r>
              <a:rPr b="0" i="0" lang="pt-BR">
                <a:solidFill>
                  <a:srgbClr val="444444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O paper é o primeiro publicado pelas equipes que operam o Compact Muon Solenoid (CMS) e o Atlas, dois detectores de partículas do Grande Colisor de Hádrons (LHC), o maior acelerador de partículas do mundo</a:t>
            </a:r>
            <a:r>
              <a:rPr b="0" i="0" lang="pt-BR">
                <a:solidFill>
                  <a:srgbClr val="444444"/>
                </a:solidFill>
                <a:latin typeface="Verdana"/>
                <a:ea typeface="Verdana"/>
                <a:cs typeface="Verdana"/>
                <a:sym typeface="Verdana"/>
              </a:rPr>
              <a:t>. Os pesquisadores obtiveram uma estimativa mais precisa da massa do bóson de Higgs, descoberto em 2012, aproximadamente 0,25% menor do que a estimativa anterior. </a:t>
            </a:r>
            <a:r>
              <a:rPr b="0" i="0" lang="pt-BR">
                <a:solidFill>
                  <a:srgbClr val="444444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O recorde anterior era de um artigo publicado por 3 mil pesquisadores do LHC em 2008.</a:t>
            </a:r>
            <a:r>
              <a:rPr b="0" i="0" lang="pt-BR">
                <a:solidFill>
                  <a:srgbClr val="44444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0" i="0" lang="pt-BR">
                <a:solidFill>
                  <a:srgbClr val="444444"/>
                </a:solidFill>
                <a:highlight>
                  <a:srgbClr val="00FF00"/>
                </a:highlight>
                <a:latin typeface="Verdana"/>
                <a:ea typeface="Verdana"/>
                <a:cs typeface="Verdana"/>
                <a:sym typeface="Verdana"/>
              </a:rPr>
              <a:t>Se entre os físicos o conceito de "hiperautoria" é bem aceito, em outras áreas causa desconforto. </a:t>
            </a:r>
            <a:r>
              <a:rPr b="0" i="0" lang="pt-BR">
                <a:solidFill>
                  <a:srgbClr val="444444"/>
                </a:solidFill>
                <a:latin typeface="Verdana"/>
                <a:ea typeface="Verdana"/>
                <a:cs typeface="Verdana"/>
                <a:sym typeface="Verdana"/>
              </a:rPr>
              <a:t>A publicação em maio de um artigo assinado por 1.014 pessoas sobre o genoma da mosca drosófila gerou um debate sobre o significado da autoria num trabalho como esse. "</a:t>
            </a:r>
            <a:r>
              <a:rPr b="0" i="0" lang="pt-BR">
                <a:solidFill>
                  <a:srgbClr val="444444"/>
                </a:solidFill>
                <a:highlight>
                  <a:srgbClr val="00FF00"/>
                </a:highlight>
                <a:latin typeface="Verdana"/>
                <a:ea typeface="Verdana"/>
                <a:cs typeface="Verdana"/>
                <a:sym typeface="Verdana"/>
              </a:rPr>
              <a:t>Será que todos contribuíram para serem creditados como autores?", indagou o neuroetologista Zen Faulkes</a:t>
            </a:r>
            <a:r>
              <a:rPr b="0" i="0" lang="pt-BR">
                <a:solidFill>
                  <a:srgbClr val="444444"/>
                </a:solidFill>
                <a:latin typeface="Verdana"/>
                <a:ea typeface="Verdana"/>
                <a:cs typeface="Verdana"/>
                <a:sym typeface="Verdana"/>
              </a:rPr>
              <a:t>, da Universidade do Texas. A </a:t>
            </a:r>
            <a:r>
              <a:rPr b="0" i="0" lang="pt-BR">
                <a:solidFill>
                  <a:srgbClr val="444444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geneticista Sarah Elgin, professora da Washington University em St. Louis, Missouri, autora sênior do paper, publicado na revista G3, defendeu a autoria múltipla."É reunindo os esforços de muitas pessoas que se fazem bons projetos", afirmou à revista Nature.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>
              <a:solidFill>
                <a:srgbClr val="44444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>
                <a:solidFill>
                  <a:srgbClr val="444444"/>
                </a:solidFill>
                <a:latin typeface="Verdana"/>
                <a:ea typeface="Verdana"/>
                <a:cs typeface="Verdana"/>
                <a:sym typeface="Verdana"/>
              </a:rPr>
              <a:t>Fonte: Revista Pesquisa Fapesp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Recorde de autores em um único artigo científico | Sociedade Brasileira de Química (sbq.org.br)</a:t>
            </a:r>
            <a:endParaRPr>
              <a:solidFill>
                <a:srgbClr val="44444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>
              <a:solidFill>
                <a:srgbClr val="44444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"/>
          <p:cNvSpPr txBox="1"/>
          <p:nvPr>
            <p:ph type="title"/>
          </p:nvPr>
        </p:nvSpPr>
        <p:spPr>
          <a:xfrm rot="420380">
            <a:off x="1941460" y="1564853"/>
            <a:ext cx="2551052" cy="145946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60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Como definir um autor de um trabalho científico? </a:t>
            </a:r>
            <a:b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Google Shape;169;p1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0"/>
          <p:cNvSpPr txBox="1"/>
          <p:nvPr/>
        </p:nvSpPr>
        <p:spPr>
          <a:xfrm rot="336495">
            <a:off x="4698804" y="1942717"/>
            <a:ext cx="225677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Como estabelecer um colaborador e um coautor?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"/>
          <p:cNvSpPr txBox="1"/>
          <p:nvPr>
            <p:ph type="title"/>
          </p:nvPr>
        </p:nvSpPr>
        <p:spPr>
          <a:xfrm>
            <a:off x="889761" y="364015"/>
            <a:ext cx="7364477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Colaboração técnica e científica </a:t>
            </a:r>
            <a:endParaRPr/>
          </a:p>
        </p:txBody>
      </p:sp>
      <p:sp>
        <p:nvSpPr>
          <p:cNvPr id="176" name="Google Shape;176;p11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olaboração técnica 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pode envolver o compartilhamento de 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recursos materiais, econômicos, prestação de serviços e apoio técnico 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(principalmente os remunerados), que pode ser identificada, geralmente, nos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agradecimentos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 do trabalho. </a:t>
            </a:r>
            <a:endParaRPr b="0" i="0" sz="1400" u="none" strike="noStrike">
              <a:solidFill>
                <a:srgbClr val="35353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br>
              <a:rPr b="0" lang="pt-BR" sz="1400">
                <a:latin typeface="Verdana"/>
                <a:ea typeface="Verdana"/>
                <a:cs typeface="Verdana"/>
                <a:sym typeface="Verdana"/>
              </a:rPr>
            </a:br>
            <a:br>
              <a:rPr b="0" lang="pt-BR" sz="1400">
                <a:latin typeface="Verdana"/>
                <a:ea typeface="Verdana"/>
                <a:cs typeface="Verdana"/>
                <a:sym typeface="Verdana"/>
              </a:rPr>
            </a:b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Colaboração científica 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envolve o compartilhamento de 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recursos intelectuais e se apresenta como uma atividade mais complexa que a primeira, sendo subdividida em duas categorias: colaboração no conteúdo científico e colaboração na prática científica.</a:t>
            </a:r>
            <a:r>
              <a:rPr b="0" i="0" lang="pt-BR" sz="18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0" i="0" lang="pt-BR" sz="11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(HILÁRIO; GRÁCIO; GUIMARÃES, 2018).</a:t>
            </a:r>
            <a:endParaRPr b="0" i="0" sz="11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2000"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2000"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t-BR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**Sobre agradecimentos</a:t>
            </a:r>
            <a:r>
              <a:rPr lang="pt-BR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 ver tese de doutorado “Práticas de agradecimento nos artigos científicos brasileiros indexados na Web of Science (2009-2016)” de Gonzalo Rubén Alvarez.</a:t>
            </a:r>
            <a:br>
              <a:rPr b="0" lang="pt-BR" sz="2000"/>
            </a:br>
            <a:endParaRPr b="0" i="0" sz="1400" u="none" strike="noStrike">
              <a:solidFill>
                <a:srgbClr val="35353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450" y="188163"/>
            <a:ext cx="8105101" cy="476717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2"/>
          <p:cNvSpPr txBox="1"/>
          <p:nvPr/>
        </p:nvSpPr>
        <p:spPr>
          <a:xfrm>
            <a:off x="811847" y="4627480"/>
            <a:ext cx="457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200" u="none" cap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Fonte: </a:t>
            </a:r>
            <a:r>
              <a:rPr b="0" i="0" lang="pt-BR" sz="1200" u="none" cap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Hilário; Grácio; Guimarães, 2018.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"/>
          <p:cNvSpPr txBox="1"/>
          <p:nvPr>
            <p:ph type="title"/>
          </p:nvPr>
        </p:nvSpPr>
        <p:spPr>
          <a:xfrm>
            <a:off x="1720050" y="25505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Colaboração</a:t>
            </a:r>
            <a:endParaRPr/>
          </a:p>
        </p:txBody>
      </p:sp>
      <p:sp>
        <p:nvSpPr>
          <p:cNvPr id="188" name="Google Shape;188;p13"/>
          <p:cNvSpPr txBox="1"/>
          <p:nvPr>
            <p:ph idx="1" type="body"/>
          </p:nvPr>
        </p:nvSpPr>
        <p:spPr>
          <a:xfrm>
            <a:off x="720000" y="928628"/>
            <a:ext cx="7704000" cy="3754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1"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ituação A 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dois ou mais pesquisadores trabalham em colaboração, mas decidem publicar separadamente. 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br>
              <a:rPr b="0"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Os motivos podem ser vários: decisão de criar uma publicação que sirva como material didático; discordância sobre a interpretação dos resultados; prioridades distintas em relação ao canal de comunicação científica; partilha do objeto de pesquisa, dos recursos materiais, técnicos e profissionais, mas objetivos específicos distintos.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br>
              <a:rPr b="1"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Neste caso, houve colaboração científica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mas não houve coautoria nas publicações. </a:t>
            </a:r>
            <a:r>
              <a:rPr b="0" i="0" lang="pt-BR" sz="11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pt-BR" sz="1100">
                <a:latin typeface="Verdana"/>
                <a:ea typeface="Verdana"/>
                <a:cs typeface="Verdana"/>
                <a:sym typeface="Verdana"/>
              </a:rPr>
              <a:t>KATZ; MARTIN, 1997 APUD </a:t>
            </a:r>
            <a:r>
              <a:rPr b="0" i="0" lang="pt-BR" sz="11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HILÁRIO; GRÁCIO; GUIMARÃES, 2018).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pt-BR" sz="1400">
                <a:latin typeface="Verdana"/>
                <a:ea typeface="Verdana"/>
                <a:cs typeface="Verdana"/>
                <a:sym typeface="Verdana"/>
              </a:rPr>
            </a:br>
            <a:endParaRPr b="0" i="0" sz="1400" u="none" strike="noStrike">
              <a:solidFill>
                <a:srgbClr val="35353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"/>
          <p:cNvSpPr txBox="1"/>
          <p:nvPr>
            <p:ph type="title"/>
          </p:nvPr>
        </p:nvSpPr>
        <p:spPr>
          <a:xfrm>
            <a:off x="1720050" y="25505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Coautoria</a:t>
            </a:r>
            <a:endParaRPr/>
          </a:p>
        </p:txBody>
      </p:sp>
      <p:sp>
        <p:nvSpPr>
          <p:cNvPr id="194" name="Google Shape;194;p14"/>
          <p:cNvSpPr txBox="1"/>
          <p:nvPr>
            <p:ph idx="1" type="body"/>
          </p:nvPr>
        </p:nvSpPr>
        <p:spPr>
          <a:xfrm>
            <a:off x="720000" y="824550"/>
            <a:ext cx="7704000" cy="3754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Situação B </a:t>
            </a: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dois ou mais pesquisadores </a:t>
            </a:r>
            <a:r>
              <a:rPr b="1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trabalham em suas pesquisas individualmente</a:t>
            </a: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 decidem </a:t>
            </a:r>
            <a:r>
              <a:rPr b="1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reunir os seus resultados </a:t>
            </a: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 escrevê-los em conjunto, com a interpretação da junção dos dados (no caso de uma pesquisa empírica) e dos resultados sob uma nova perspectiva ou teoria já existente, ou um novo olhar para determinados fenômenos. 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br>
              <a:rPr b="0" lang="pt-BR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Neste caso, </a:t>
            </a:r>
            <a:r>
              <a:rPr b="1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há coautoria</a:t>
            </a: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sem ter ocorrido colaboração científica durante o desenvolvimento das respectivas pesquisas. 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Não existe um consenso</a:t>
            </a: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entre os acadêmicos quanto ao conceito de colaboração científica, visto que a ideia relativa a esta prática </a:t>
            </a:r>
            <a:r>
              <a:rPr b="1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pode variar muito de acordo com as áreas do conhecimento,</a:t>
            </a: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 também com a visão particular que cada pesquisador tem sobre tal atividade. (VANZ; STUMPF, 2010 APUD HILÁRIO; GRÁCIO; GUIMARÃES, 2018).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2"/>
          <p:cNvGrpSpPr/>
          <p:nvPr/>
        </p:nvGrpSpPr>
        <p:grpSpPr>
          <a:xfrm>
            <a:off x="1204332" y="617034"/>
            <a:ext cx="6964691" cy="4973444"/>
            <a:chOff x="1034575" y="691050"/>
            <a:chExt cx="5488725" cy="4331775"/>
          </a:xfrm>
        </p:grpSpPr>
        <p:sp>
          <p:nvSpPr>
            <p:cNvPr id="76" name="Google Shape;76;p2"/>
            <p:cNvSpPr/>
            <p:nvPr/>
          </p:nvSpPr>
          <p:spPr>
            <a:xfrm>
              <a:off x="1118875" y="1005625"/>
              <a:ext cx="2935900" cy="3696250"/>
            </a:xfrm>
            <a:custGeom>
              <a:rect b="b" l="l" r="r" t="t"/>
              <a:pathLst>
                <a:path extrusionOk="0" h="147850" w="117436">
                  <a:moveTo>
                    <a:pt x="35931" y="0"/>
                  </a:moveTo>
                  <a:cubicBezTo>
                    <a:pt x="31429" y="0"/>
                    <a:pt x="26925" y="120"/>
                    <a:pt x="22422" y="360"/>
                  </a:cubicBezTo>
                  <a:lnTo>
                    <a:pt x="18577" y="537"/>
                  </a:lnTo>
                  <a:lnTo>
                    <a:pt x="0" y="134952"/>
                  </a:lnTo>
                  <a:cubicBezTo>
                    <a:pt x="5560" y="134589"/>
                    <a:pt x="11123" y="134408"/>
                    <a:pt x="16681" y="134408"/>
                  </a:cubicBezTo>
                  <a:cubicBezTo>
                    <a:pt x="44593" y="134408"/>
                    <a:pt x="72355" y="138968"/>
                    <a:pt x="98800" y="147849"/>
                  </a:cubicBezTo>
                  <a:lnTo>
                    <a:pt x="117436" y="13375"/>
                  </a:lnTo>
                  <a:cubicBezTo>
                    <a:pt x="91179" y="4521"/>
                    <a:pt x="63609" y="0"/>
                    <a:pt x="35931" y="0"/>
                  </a:cubicBezTo>
                  <a:close/>
                </a:path>
              </a:pathLst>
            </a:custGeom>
            <a:solidFill>
              <a:srgbClr val="845131">
                <a:alpha val="2705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588850" y="1326125"/>
              <a:ext cx="2934450" cy="3696700"/>
            </a:xfrm>
            <a:custGeom>
              <a:rect b="b" l="l" r="r" t="t"/>
              <a:pathLst>
                <a:path extrusionOk="0" h="147868" w="117378">
                  <a:moveTo>
                    <a:pt x="35433" y="1"/>
                  </a:moveTo>
                  <a:cubicBezTo>
                    <a:pt x="29837" y="1"/>
                    <a:pt x="24235" y="185"/>
                    <a:pt x="18637" y="555"/>
                  </a:cubicBezTo>
                  <a:lnTo>
                    <a:pt x="1" y="135029"/>
                  </a:lnTo>
                  <a:cubicBezTo>
                    <a:pt x="5613" y="134663"/>
                    <a:pt x="11225" y="134481"/>
                    <a:pt x="16828" y="134481"/>
                  </a:cubicBezTo>
                  <a:cubicBezTo>
                    <a:pt x="44718" y="134481"/>
                    <a:pt x="72395" y="139000"/>
                    <a:pt x="98800" y="147867"/>
                  </a:cubicBezTo>
                  <a:lnTo>
                    <a:pt x="117377" y="13453"/>
                  </a:lnTo>
                  <a:lnTo>
                    <a:pt x="113768" y="12269"/>
                  </a:lnTo>
                  <a:cubicBezTo>
                    <a:pt x="88453" y="4157"/>
                    <a:pt x="62008" y="1"/>
                    <a:pt x="35433" y="1"/>
                  </a:cubicBezTo>
                  <a:close/>
                </a:path>
              </a:pathLst>
            </a:custGeom>
            <a:solidFill>
              <a:srgbClr val="845131">
                <a:alpha val="2705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034575" y="897100"/>
              <a:ext cx="2882650" cy="3692375"/>
            </a:xfrm>
            <a:custGeom>
              <a:rect b="b" l="l" r="r" t="t"/>
              <a:pathLst>
                <a:path extrusionOk="0" h="147695" w="115306">
                  <a:moveTo>
                    <a:pt x="37848" y="0"/>
                  </a:moveTo>
                  <a:cubicBezTo>
                    <a:pt x="33422" y="0"/>
                    <a:pt x="28988" y="127"/>
                    <a:pt x="24552" y="382"/>
                  </a:cubicBezTo>
                  <a:lnTo>
                    <a:pt x="21002" y="619"/>
                  </a:lnTo>
                  <a:lnTo>
                    <a:pt x="0" y="126692"/>
                  </a:lnTo>
                  <a:lnTo>
                    <a:pt x="2899" y="135034"/>
                  </a:lnTo>
                  <a:cubicBezTo>
                    <a:pt x="8340" y="134661"/>
                    <a:pt x="13784" y="134476"/>
                    <a:pt x="19222" y="134476"/>
                  </a:cubicBezTo>
                  <a:cubicBezTo>
                    <a:pt x="45774" y="134476"/>
                    <a:pt x="72179" y="138904"/>
                    <a:pt x="97321" y="147694"/>
                  </a:cubicBezTo>
                  <a:lnTo>
                    <a:pt x="115306" y="13220"/>
                  </a:lnTo>
                  <a:cubicBezTo>
                    <a:pt x="90379" y="4506"/>
                    <a:pt x="64238" y="0"/>
                    <a:pt x="37848" y="0"/>
                  </a:cubicBezTo>
                  <a:close/>
                </a:path>
              </a:pathLst>
            </a:custGeom>
            <a:solidFill>
              <a:srgbClr val="FFE3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67575" y="1179500"/>
              <a:ext cx="2987675" cy="3750150"/>
            </a:xfrm>
            <a:custGeom>
              <a:rect b="b" l="l" r="r" t="t"/>
              <a:pathLst>
                <a:path extrusionOk="0" h="150006" w="119507">
                  <a:moveTo>
                    <a:pt x="62121" y="1"/>
                  </a:moveTo>
                  <a:cubicBezTo>
                    <a:pt x="47562" y="1"/>
                    <a:pt x="32854" y="1086"/>
                    <a:pt x="17986" y="1924"/>
                  </a:cubicBezTo>
                  <a:lnTo>
                    <a:pt x="1" y="136398"/>
                  </a:lnTo>
                  <a:cubicBezTo>
                    <a:pt x="5005" y="136122"/>
                    <a:pt x="10014" y="135984"/>
                    <a:pt x="15022" y="135984"/>
                  </a:cubicBezTo>
                  <a:cubicBezTo>
                    <a:pt x="44352" y="135984"/>
                    <a:pt x="73627" y="140707"/>
                    <a:pt x="101522" y="150005"/>
                  </a:cubicBezTo>
                  <a:lnTo>
                    <a:pt x="119507" y="15531"/>
                  </a:lnTo>
                  <a:cubicBezTo>
                    <a:pt x="119507" y="15531"/>
                    <a:pt x="113886" y="7012"/>
                    <a:pt x="113413" y="6834"/>
                  </a:cubicBezTo>
                  <a:cubicBezTo>
                    <a:pt x="96514" y="1533"/>
                    <a:pt x="79423" y="1"/>
                    <a:pt x="62121" y="1"/>
                  </a:cubicBezTo>
                  <a:close/>
                </a:path>
              </a:pathLst>
            </a:custGeom>
            <a:solidFill>
              <a:srgbClr val="FFE3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55750" y="1502700"/>
              <a:ext cx="2956600" cy="3366300"/>
            </a:xfrm>
            <a:custGeom>
              <a:rect b="b" l="l" r="r" t="t"/>
              <a:pathLst>
                <a:path extrusionOk="0" h="134652" w="118264">
                  <a:moveTo>
                    <a:pt x="118264" y="0"/>
                  </a:moveTo>
                  <a:lnTo>
                    <a:pt x="113649" y="33545"/>
                  </a:lnTo>
                  <a:lnTo>
                    <a:pt x="109153" y="67148"/>
                  </a:lnTo>
                  <a:lnTo>
                    <a:pt x="104539" y="100752"/>
                  </a:lnTo>
                  <a:lnTo>
                    <a:pt x="100075" y="134111"/>
                  </a:lnTo>
                  <a:lnTo>
                    <a:pt x="100075" y="134111"/>
                  </a:lnTo>
                  <a:cubicBezTo>
                    <a:pt x="84047" y="128820"/>
                    <a:pt x="67551" y="124880"/>
                    <a:pt x="50761" y="122642"/>
                  </a:cubicBezTo>
                  <a:cubicBezTo>
                    <a:pt x="42360" y="121459"/>
                    <a:pt x="33900" y="120690"/>
                    <a:pt x="25381" y="120394"/>
                  </a:cubicBezTo>
                  <a:cubicBezTo>
                    <a:pt x="22278" y="120285"/>
                    <a:pt x="19175" y="120232"/>
                    <a:pt x="16072" y="120232"/>
                  </a:cubicBezTo>
                  <a:cubicBezTo>
                    <a:pt x="10715" y="120232"/>
                    <a:pt x="5358" y="120390"/>
                    <a:pt x="0" y="120690"/>
                  </a:cubicBezTo>
                  <a:cubicBezTo>
                    <a:pt x="4716" y="120459"/>
                    <a:pt x="9432" y="120338"/>
                    <a:pt x="14148" y="120338"/>
                  </a:cubicBezTo>
                  <a:cubicBezTo>
                    <a:pt x="17892" y="120338"/>
                    <a:pt x="21636" y="120414"/>
                    <a:pt x="25381" y="120571"/>
                  </a:cubicBezTo>
                  <a:cubicBezTo>
                    <a:pt x="33841" y="120985"/>
                    <a:pt x="42360" y="121695"/>
                    <a:pt x="50702" y="122878"/>
                  </a:cubicBezTo>
                  <a:cubicBezTo>
                    <a:pt x="67563" y="125186"/>
                    <a:pt x="84069" y="129209"/>
                    <a:pt x="100161" y="134592"/>
                  </a:cubicBezTo>
                  <a:lnTo>
                    <a:pt x="100397" y="134652"/>
                  </a:lnTo>
                  <a:lnTo>
                    <a:pt x="100456" y="134415"/>
                  </a:lnTo>
                  <a:lnTo>
                    <a:pt x="104953" y="100811"/>
                  </a:lnTo>
                  <a:lnTo>
                    <a:pt x="109390" y="67208"/>
                  </a:lnTo>
                  <a:lnTo>
                    <a:pt x="113886" y="33604"/>
                  </a:lnTo>
                  <a:lnTo>
                    <a:pt x="118264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449825" y="1467200"/>
              <a:ext cx="2934425" cy="3366300"/>
            </a:xfrm>
            <a:custGeom>
              <a:rect b="b" l="l" r="r" t="t"/>
              <a:pathLst>
                <a:path extrusionOk="0" h="134652" w="117377">
                  <a:moveTo>
                    <a:pt x="117377" y="0"/>
                  </a:moveTo>
                  <a:lnTo>
                    <a:pt x="112762" y="33545"/>
                  </a:lnTo>
                  <a:lnTo>
                    <a:pt x="108266" y="67148"/>
                  </a:lnTo>
                  <a:lnTo>
                    <a:pt x="103651" y="100752"/>
                  </a:lnTo>
                  <a:lnTo>
                    <a:pt x="99247" y="134110"/>
                  </a:lnTo>
                  <a:lnTo>
                    <a:pt x="99247" y="134110"/>
                  </a:lnTo>
                  <a:cubicBezTo>
                    <a:pt x="83337" y="128820"/>
                    <a:pt x="66959" y="124880"/>
                    <a:pt x="50347" y="122583"/>
                  </a:cubicBezTo>
                  <a:cubicBezTo>
                    <a:pt x="42005" y="121400"/>
                    <a:pt x="33604" y="120690"/>
                    <a:pt x="25263" y="120335"/>
                  </a:cubicBezTo>
                  <a:cubicBezTo>
                    <a:pt x="22241" y="120229"/>
                    <a:pt x="19227" y="120176"/>
                    <a:pt x="16218" y="120176"/>
                  </a:cubicBezTo>
                  <a:cubicBezTo>
                    <a:pt x="10802" y="120176"/>
                    <a:pt x="5401" y="120347"/>
                    <a:pt x="1" y="120690"/>
                  </a:cubicBezTo>
                  <a:cubicBezTo>
                    <a:pt x="4801" y="120419"/>
                    <a:pt x="9602" y="120284"/>
                    <a:pt x="14402" y="120284"/>
                  </a:cubicBezTo>
                  <a:cubicBezTo>
                    <a:pt x="18003" y="120284"/>
                    <a:pt x="21603" y="120360"/>
                    <a:pt x="25203" y="120512"/>
                  </a:cubicBezTo>
                  <a:cubicBezTo>
                    <a:pt x="33604" y="120926"/>
                    <a:pt x="42005" y="121636"/>
                    <a:pt x="50288" y="122819"/>
                  </a:cubicBezTo>
                  <a:cubicBezTo>
                    <a:pt x="66971" y="125186"/>
                    <a:pt x="83359" y="129209"/>
                    <a:pt x="99333" y="134533"/>
                  </a:cubicBezTo>
                  <a:lnTo>
                    <a:pt x="99569" y="134652"/>
                  </a:lnTo>
                  <a:lnTo>
                    <a:pt x="99569" y="134415"/>
                  </a:lnTo>
                  <a:lnTo>
                    <a:pt x="104066" y="100811"/>
                  </a:lnTo>
                  <a:lnTo>
                    <a:pt x="108562" y="67208"/>
                  </a:lnTo>
                  <a:lnTo>
                    <a:pt x="112999" y="33545"/>
                  </a:lnTo>
                  <a:lnTo>
                    <a:pt x="117377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442425" y="1427250"/>
              <a:ext cx="2913725" cy="3367800"/>
            </a:xfrm>
            <a:custGeom>
              <a:rect b="b" l="l" r="r" t="t"/>
              <a:pathLst>
                <a:path extrusionOk="0" h="134712" w="116549">
                  <a:moveTo>
                    <a:pt x="116549" y="1"/>
                  </a:moveTo>
                  <a:lnTo>
                    <a:pt x="111934" y="33664"/>
                  </a:lnTo>
                  <a:lnTo>
                    <a:pt x="107379" y="67267"/>
                  </a:lnTo>
                  <a:lnTo>
                    <a:pt x="102823" y="100812"/>
                  </a:lnTo>
                  <a:lnTo>
                    <a:pt x="98352" y="134227"/>
                  </a:lnTo>
                  <a:lnTo>
                    <a:pt x="98352" y="134227"/>
                  </a:lnTo>
                  <a:cubicBezTo>
                    <a:pt x="82564" y="128996"/>
                    <a:pt x="66366" y="124940"/>
                    <a:pt x="49933" y="122643"/>
                  </a:cubicBezTo>
                  <a:cubicBezTo>
                    <a:pt x="41651" y="121459"/>
                    <a:pt x="33368" y="120690"/>
                    <a:pt x="25026" y="120394"/>
                  </a:cubicBezTo>
                  <a:cubicBezTo>
                    <a:pt x="21967" y="120286"/>
                    <a:pt x="18900" y="120233"/>
                    <a:pt x="15833" y="120233"/>
                  </a:cubicBezTo>
                  <a:cubicBezTo>
                    <a:pt x="10538" y="120233"/>
                    <a:pt x="5246" y="120391"/>
                    <a:pt x="1" y="120690"/>
                  </a:cubicBezTo>
                  <a:cubicBezTo>
                    <a:pt x="4618" y="120459"/>
                    <a:pt x="9272" y="120339"/>
                    <a:pt x="13921" y="120339"/>
                  </a:cubicBezTo>
                  <a:cubicBezTo>
                    <a:pt x="17613" y="120339"/>
                    <a:pt x="21301" y="120415"/>
                    <a:pt x="24967" y="120572"/>
                  </a:cubicBezTo>
                  <a:cubicBezTo>
                    <a:pt x="33309" y="120986"/>
                    <a:pt x="41591" y="121696"/>
                    <a:pt x="49874" y="122879"/>
                  </a:cubicBezTo>
                  <a:cubicBezTo>
                    <a:pt x="66380" y="125246"/>
                    <a:pt x="82649" y="129328"/>
                    <a:pt x="98445" y="134652"/>
                  </a:cubicBezTo>
                  <a:lnTo>
                    <a:pt x="98682" y="134712"/>
                  </a:lnTo>
                  <a:lnTo>
                    <a:pt x="98682" y="134475"/>
                  </a:lnTo>
                  <a:lnTo>
                    <a:pt x="103238" y="100871"/>
                  </a:lnTo>
                  <a:lnTo>
                    <a:pt x="107734" y="67267"/>
                  </a:lnTo>
                  <a:lnTo>
                    <a:pt x="112171" y="33664"/>
                  </a:lnTo>
                  <a:lnTo>
                    <a:pt x="116549" y="1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35050" y="1382875"/>
              <a:ext cx="2887100" cy="3363375"/>
            </a:xfrm>
            <a:custGeom>
              <a:rect b="b" l="l" r="r" t="t"/>
              <a:pathLst>
                <a:path extrusionOk="0" h="134535" w="115484">
                  <a:moveTo>
                    <a:pt x="115483" y="1"/>
                  </a:moveTo>
                  <a:lnTo>
                    <a:pt x="110869" y="33546"/>
                  </a:lnTo>
                  <a:lnTo>
                    <a:pt x="106254" y="67149"/>
                  </a:lnTo>
                  <a:lnTo>
                    <a:pt x="101758" y="100753"/>
                  </a:lnTo>
                  <a:lnTo>
                    <a:pt x="97238" y="134094"/>
                  </a:lnTo>
                  <a:lnTo>
                    <a:pt x="97238" y="134094"/>
                  </a:lnTo>
                  <a:cubicBezTo>
                    <a:pt x="81642" y="128988"/>
                    <a:pt x="65638" y="124997"/>
                    <a:pt x="49400" y="122761"/>
                  </a:cubicBezTo>
                  <a:cubicBezTo>
                    <a:pt x="41236" y="121637"/>
                    <a:pt x="32953" y="120868"/>
                    <a:pt x="24730" y="120631"/>
                  </a:cubicBezTo>
                  <a:cubicBezTo>
                    <a:pt x="21969" y="120533"/>
                    <a:pt x="19214" y="120487"/>
                    <a:pt x="16464" y="120487"/>
                  </a:cubicBezTo>
                  <a:cubicBezTo>
                    <a:pt x="10965" y="120487"/>
                    <a:pt x="5482" y="120671"/>
                    <a:pt x="0" y="120986"/>
                  </a:cubicBezTo>
                  <a:cubicBezTo>
                    <a:pt x="4797" y="120745"/>
                    <a:pt x="9594" y="120624"/>
                    <a:pt x="14403" y="120624"/>
                  </a:cubicBezTo>
                  <a:cubicBezTo>
                    <a:pt x="17838" y="120624"/>
                    <a:pt x="21278" y="120686"/>
                    <a:pt x="24730" y="120809"/>
                  </a:cubicBezTo>
                  <a:cubicBezTo>
                    <a:pt x="32953" y="121164"/>
                    <a:pt x="41176" y="121874"/>
                    <a:pt x="49341" y="122998"/>
                  </a:cubicBezTo>
                  <a:cubicBezTo>
                    <a:pt x="65649" y="125302"/>
                    <a:pt x="81721" y="129318"/>
                    <a:pt x="97321" y="134515"/>
                  </a:cubicBezTo>
                  <a:lnTo>
                    <a:pt x="97321" y="134515"/>
                  </a:lnTo>
                  <a:lnTo>
                    <a:pt x="97616" y="134416"/>
                  </a:lnTo>
                  <a:lnTo>
                    <a:pt x="102172" y="100812"/>
                  </a:lnTo>
                  <a:lnTo>
                    <a:pt x="106609" y="67208"/>
                  </a:lnTo>
                  <a:lnTo>
                    <a:pt x="111046" y="33605"/>
                  </a:lnTo>
                  <a:lnTo>
                    <a:pt x="115483" y="1"/>
                  </a:lnTo>
                  <a:close/>
                  <a:moveTo>
                    <a:pt x="97321" y="134515"/>
                  </a:moveTo>
                  <a:lnTo>
                    <a:pt x="97261" y="134534"/>
                  </a:lnTo>
                  <a:lnTo>
                    <a:pt x="97380" y="134534"/>
                  </a:lnTo>
                  <a:cubicBezTo>
                    <a:pt x="97360" y="134528"/>
                    <a:pt x="97340" y="134521"/>
                    <a:pt x="97321" y="134515"/>
                  </a:cubicBez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090775" y="4204900"/>
              <a:ext cx="2365000" cy="315050"/>
            </a:xfrm>
            <a:custGeom>
              <a:rect b="b" l="l" r="r" t="t"/>
              <a:pathLst>
                <a:path extrusionOk="0" h="12602" w="94600">
                  <a:moveTo>
                    <a:pt x="17985" y="0"/>
                  </a:moveTo>
                  <a:lnTo>
                    <a:pt x="12010" y="118"/>
                  </a:lnTo>
                  <a:lnTo>
                    <a:pt x="5976" y="414"/>
                  </a:lnTo>
                  <a:lnTo>
                    <a:pt x="0" y="888"/>
                  </a:lnTo>
                  <a:lnTo>
                    <a:pt x="5976" y="533"/>
                  </a:lnTo>
                  <a:lnTo>
                    <a:pt x="12010" y="296"/>
                  </a:lnTo>
                  <a:lnTo>
                    <a:pt x="17985" y="237"/>
                  </a:lnTo>
                  <a:lnTo>
                    <a:pt x="23961" y="355"/>
                  </a:lnTo>
                  <a:cubicBezTo>
                    <a:pt x="31947" y="533"/>
                    <a:pt x="39934" y="1124"/>
                    <a:pt x="47862" y="2130"/>
                  </a:cubicBezTo>
                  <a:cubicBezTo>
                    <a:pt x="55789" y="3077"/>
                    <a:pt x="63717" y="4437"/>
                    <a:pt x="71526" y="6153"/>
                  </a:cubicBezTo>
                  <a:lnTo>
                    <a:pt x="77324" y="7573"/>
                  </a:lnTo>
                  <a:lnTo>
                    <a:pt x="83122" y="9052"/>
                  </a:lnTo>
                  <a:lnTo>
                    <a:pt x="88861" y="10768"/>
                  </a:lnTo>
                  <a:lnTo>
                    <a:pt x="94599" y="12602"/>
                  </a:lnTo>
                  <a:lnTo>
                    <a:pt x="94599" y="12602"/>
                  </a:lnTo>
                  <a:lnTo>
                    <a:pt x="88861" y="10649"/>
                  </a:lnTo>
                  <a:lnTo>
                    <a:pt x="83181" y="8874"/>
                  </a:lnTo>
                  <a:lnTo>
                    <a:pt x="77383" y="7277"/>
                  </a:lnTo>
                  <a:lnTo>
                    <a:pt x="71526" y="5857"/>
                  </a:lnTo>
                  <a:cubicBezTo>
                    <a:pt x="63717" y="4082"/>
                    <a:pt x="55849" y="2722"/>
                    <a:pt x="47921" y="1716"/>
                  </a:cubicBezTo>
                  <a:cubicBezTo>
                    <a:pt x="39993" y="769"/>
                    <a:pt x="32007" y="178"/>
                    <a:pt x="23961" y="59"/>
                  </a:cubicBezTo>
                  <a:lnTo>
                    <a:pt x="17985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80425" y="4170875"/>
              <a:ext cx="2369425" cy="313575"/>
            </a:xfrm>
            <a:custGeom>
              <a:rect b="b" l="l" r="r" t="t"/>
              <a:pathLst>
                <a:path extrusionOk="0" h="12543" w="94777">
                  <a:moveTo>
                    <a:pt x="17985" y="0"/>
                  </a:moveTo>
                  <a:lnTo>
                    <a:pt x="11951" y="119"/>
                  </a:lnTo>
                  <a:lnTo>
                    <a:pt x="5975" y="415"/>
                  </a:lnTo>
                  <a:lnTo>
                    <a:pt x="0" y="888"/>
                  </a:lnTo>
                  <a:lnTo>
                    <a:pt x="0" y="888"/>
                  </a:lnTo>
                  <a:lnTo>
                    <a:pt x="5975" y="533"/>
                  </a:lnTo>
                  <a:lnTo>
                    <a:pt x="11951" y="296"/>
                  </a:lnTo>
                  <a:lnTo>
                    <a:pt x="17985" y="237"/>
                  </a:lnTo>
                  <a:lnTo>
                    <a:pt x="24020" y="296"/>
                  </a:lnTo>
                  <a:cubicBezTo>
                    <a:pt x="32006" y="533"/>
                    <a:pt x="39993" y="1124"/>
                    <a:pt x="47980" y="2071"/>
                  </a:cubicBezTo>
                  <a:cubicBezTo>
                    <a:pt x="55908" y="3018"/>
                    <a:pt x="63776" y="4319"/>
                    <a:pt x="71585" y="6094"/>
                  </a:cubicBezTo>
                  <a:lnTo>
                    <a:pt x="77442" y="7455"/>
                  </a:lnTo>
                  <a:lnTo>
                    <a:pt x="83299" y="8934"/>
                  </a:lnTo>
                  <a:lnTo>
                    <a:pt x="89038" y="10649"/>
                  </a:lnTo>
                  <a:lnTo>
                    <a:pt x="94777" y="12543"/>
                  </a:lnTo>
                  <a:lnTo>
                    <a:pt x="89097" y="10531"/>
                  </a:lnTo>
                  <a:lnTo>
                    <a:pt x="83299" y="8756"/>
                  </a:lnTo>
                  <a:cubicBezTo>
                    <a:pt x="81406" y="8224"/>
                    <a:pt x="79454" y="7691"/>
                    <a:pt x="77502" y="7159"/>
                  </a:cubicBezTo>
                  <a:lnTo>
                    <a:pt x="71704" y="5739"/>
                  </a:lnTo>
                  <a:cubicBezTo>
                    <a:pt x="63835" y="3964"/>
                    <a:pt x="55967" y="2663"/>
                    <a:pt x="47980" y="1657"/>
                  </a:cubicBezTo>
                  <a:cubicBezTo>
                    <a:pt x="39993" y="770"/>
                    <a:pt x="32006" y="178"/>
                    <a:pt x="24020" y="60"/>
                  </a:cubicBezTo>
                  <a:lnTo>
                    <a:pt x="17985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067100" y="4138325"/>
              <a:ext cx="2375350" cy="306200"/>
            </a:xfrm>
            <a:custGeom>
              <a:rect b="b" l="l" r="r" t="t"/>
              <a:pathLst>
                <a:path extrusionOk="0" h="12248" w="95014">
                  <a:moveTo>
                    <a:pt x="18045" y="1"/>
                  </a:moveTo>
                  <a:lnTo>
                    <a:pt x="12070" y="119"/>
                  </a:lnTo>
                  <a:lnTo>
                    <a:pt x="6035" y="415"/>
                  </a:lnTo>
                  <a:lnTo>
                    <a:pt x="1" y="829"/>
                  </a:lnTo>
                  <a:lnTo>
                    <a:pt x="6035" y="533"/>
                  </a:lnTo>
                  <a:lnTo>
                    <a:pt x="12070" y="297"/>
                  </a:lnTo>
                  <a:lnTo>
                    <a:pt x="18045" y="178"/>
                  </a:lnTo>
                  <a:lnTo>
                    <a:pt x="24079" y="297"/>
                  </a:lnTo>
                  <a:cubicBezTo>
                    <a:pt x="32125" y="474"/>
                    <a:pt x="40112" y="1007"/>
                    <a:pt x="48040" y="1953"/>
                  </a:cubicBezTo>
                  <a:cubicBezTo>
                    <a:pt x="56027" y="2841"/>
                    <a:pt x="63954" y="4142"/>
                    <a:pt x="71763" y="5799"/>
                  </a:cubicBezTo>
                  <a:lnTo>
                    <a:pt x="77620" y="7219"/>
                  </a:lnTo>
                  <a:lnTo>
                    <a:pt x="83477" y="8698"/>
                  </a:lnTo>
                  <a:lnTo>
                    <a:pt x="89216" y="10413"/>
                  </a:lnTo>
                  <a:lnTo>
                    <a:pt x="95014" y="12247"/>
                  </a:lnTo>
                  <a:lnTo>
                    <a:pt x="95014" y="12247"/>
                  </a:lnTo>
                  <a:lnTo>
                    <a:pt x="89275" y="10295"/>
                  </a:lnTo>
                  <a:lnTo>
                    <a:pt x="83477" y="8520"/>
                  </a:lnTo>
                  <a:cubicBezTo>
                    <a:pt x="81584" y="7988"/>
                    <a:pt x="79632" y="7455"/>
                    <a:pt x="77680" y="6982"/>
                  </a:cubicBezTo>
                  <a:lnTo>
                    <a:pt x="71823" y="5562"/>
                  </a:lnTo>
                  <a:cubicBezTo>
                    <a:pt x="64013" y="3846"/>
                    <a:pt x="56086" y="2486"/>
                    <a:pt x="48099" y="1539"/>
                  </a:cubicBezTo>
                  <a:cubicBezTo>
                    <a:pt x="40171" y="652"/>
                    <a:pt x="32125" y="119"/>
                    <a:pt x="24079" y="1"/>
                  </a:cubicBez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055275" y="4098400"/>
              <a:ext cx="2379800" cy="309150"/>
            </a:xfrm>
            <a:custGeom>
              <a:rect b="b" l="l" r="r" t="t"/>
              <a:pathLst>
                <a:path extrusionOk="0" h="12366" w="95192">
                  <a:moveTo>
                    <a:pt x="18045" y="0"/>
                  </a:moveTo>
                  <a:lnTo>
                    <a:pt x="12010" y="178"/>
                  </a:lnTo>
                  <a:lnTo>
                    <a:pt x="6035" y="474"/>
                  </a:lnTo>
                  <a:lnTo>
                    <a:pt x="0" y="888"/>
                  </a:lnTo>
                  <a:lnTo>
                    <a:pt x="0" y="888"/>
                  </a:lnTo>
                  <a:lnTo>
                    <a:pt x="6035" y="533"/>
                  </a:lnTo>
                  <a:lnTo>
                    <a:pt x="12069" y="296"/>
                  </a:lnTo>
                  <a:lnTo>
                    <a:pt x="18045" y="237"/>
                  </a:lnTo>
                  <a:lnTo>
                    <a:pt x="24079" y="296"/>
                  </a:lnTo>
                  <a:cubicBezTo>
                    <a:pt x="32125" y="533"/>
                    <a:pt x="40171" y="1065"/>
                    <a:pt x="48158" y="2012"/>
                  </a:cubicBezTo>
                  <a:cubicBezTo>
                    <a:pt x="56145" y="2959"/>
                    <a:pt x="64072" y="4260"/>
                    <a:pt x="71941" y="5917"/>
                  </a:cubicBezTo>
                  <a:cubicBezTo>
                    <a:pt x="73893" y="6390"/>
                    <a:pt x="75845" y="6863"/>
                    <a:pt x="77798" y="7277"/>
                  </a:cubicBezTo>
                  <a:cubicBezTo>
                    <a:pt x="79750" y="7810"/>
                    <a:pt x="81702" y="8342"/>
                    <a:pt x="83655" y="8875"/>
                  </a:cubicBezTo>
                  <a:lnTo>
                    <a:pt x="89452" y="10472"/>
                  </a:lnTo>
                  <a:lnTo>
                    <a:pt x="95191" y="12365"/>
                  </a:lnTo>
                  <a:lnTo>
                    <a:pt x="89452" y="10413"/>
                  </a:lnTo>
                  <a:lnTo>
                    <a:pt x="83714" y="8638"/>
                  </a:lnTo>
                  <a:cubicBezTo>
                    <a:pt x="81761" y="8106"/>
                    <a:pt x="79809" y="7573"/>
                    <a:pt x="77857" y="7100"/>
                  </a:cubicBezTo>
                  <a:cubicBezTo>
                    <a:pt x="75904" y="6567"/>
                    <a:pt x="73952" y="6153"/>
                    <a:pt x="72000" y="5680"/>
                  </a:cubicBezTo>
                  <a:cubicBezTo>
                    <a:pt x="64131" y="3905"/>
                    <a:pt x="56204" y="2604"/>
                    <a:pt x="48217" y="1598"/>
                  </a:cubicBezTo>
                  <a:cubicBezTo>
                    <a:pt x="40171" y="710"/>
                    <a:pt x="32125" y="178"/>
                    <a:pt x="24138" y="60"/>
                  </a:cubicBezTo>
                  <a:lnTo>
                    <a:pt x="18045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810725" y="3647300"/>
              <a:ext cx="331325" cy="1374050"/>
            </a:xfrm>
            <a:custGeom>
              <a:rect b="b" l="l" r="r" t="t"/>
              <a:pathLst>
                <a:path extrusionOk="0" h="54962" w="13253">
                  <a:moveTo>
                    <a:pt x="7277" y="0"/>
                  </a:moveTo>
                  <a:lnTo>
                    <a:pt x="0" y="54192"/>
                  </a:lnTo>
                  <a:lnTo>
                    <a:pt x="3727" y="48927"/>
                  </a:lnTo>
                  <a:lnTo>
                    <a:pt x="5975" y="54961"/>
                  </a:lnTo>
                  <a:lnTo>
                    <a:pt x="13252" y="829"/>
                  </a:lnTo>
                  <a:lnTo>
                    <a:pt x="7277" y="0"/>
                  </a:lnTo>
                  <a:close/>
                </a:path>
              </a:pathLst>
            </a:custGeom>
            <a:solidFill>
              <a:srgbClr val="845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034575" y="691050"/>
              <a:ext cx="2847150" cy="3695775"/>
            </a:xfrm>
            <a:custGeom>
              <a:rect b="b" l="l" r="r" t="t"/>
              <a:pathLst>
                <a:path extrusionOk="0" h="147831" w="113886">
                  <a:moveTo>
                    <a:pt x="34612" y="0"/>
                  </a:moveTo>
                  <a:cubicBezTo>
                    <a:pt x="30315" y="0"/>
                    <a:pt x="26014" y="114"/>
                    <a:pt x="21712" y="341"/>
                  </a:cubicBezTo>
                  <a:lnTo>
                    <a:pt x="17985" y="519"/>
                  </a:lnTo>
                  <a:lnTo>
                    <a:pt x="0" y="134934"/>
                  </a:lnTo>
                  <a:lnTo>
                    <a:pt x="0" y="134934"/>
                  </a:lnTo>
                  <a:cubicBezTo>
                    <a:pt x="5393" y="134570"/>
                    <a:pt x="10789" y="134390"/>
                    <a:pt x="16180" y="134390"/>
                  </a:cubicBezTo>
                  <a:cubicBezTo>
                    <a:pt x="43254" y="134390"/>
                    <a:pt x="70186" y="138950"/>
                    <a:pt x="95842" y="147831"/>
                  </a:cubicBezTo>
                  <a:lnTo>
                    <a:pt x="113886" y="13357"/>
                  </a:lnTo>
                  <a:cubicBezTo>
                    <a:pt x="88371" y="4478"/>
                    <a:pt x="61579" y="0"/>
                    <a:pt x="34612" y="0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430600" y="1011100"/>
              <a:ext cx="2847175" cy="3696700"/>
            </a:xfrm>
            <a:custGeom>
              <a:rect b="b" l="l" r="r" t="t"/>
              <a:pathLst>
                <a:path extrusionOk="0" h="147868" w="113887">
                  <a:moveTo>
                    <a:pt x="34352" y="0"/>
                  </a:moveTo>
                  <a:cubicBezTo>
                    <a:pt x="28918" y="0"/>
                    <a:pt x="23479" y="184"/>
                    <a:pt x="18045" y="555"/>
                  </a:cubicBezTo>
                  <a:lnTo>
                    <a:pt x="1" y="135029"/>
                  </a:lnTo>
                  <a:cubicBezTo>
                    <a:pt x="5444" y="134663"/>
                    <a:pt x="10888" y="134480"/>
                    <a:pt x="16323" y="134480"/>
                  </a:cubicBezTo>
                  <a:cubicBezTo>
                    <a:pt x="43379" y="134480"/>
                    <a:pt x="70235" y="139000"/>
                    <a:pt x="95901" y="147867"/>
                  </a:cubicBezTo>
                  <a:lnTo>
                    <a:pt x="113886" y="13452"/>
                  </a:lnTo>
                  <a:lnTo>
                    <a:pt x="110396" y="12269"/>
                  </a:lnTo>
                  <a:cubicBezTo>
                    <a:pt x="85863" y="4156"/>
                    <a:pt x="60159" y="0"/>
                    <a:pt x="34352" y="0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424675" y="1024950"/>
              <a:ext cx="462975" cy="3564525"/>
            </a:xfrm>
            <a:custGeom>
              <a:rect b="b" l="l" r="r" t="t"/>
              <a:pathLst>
                <a:path extrusionOk="0" h="142581" w="18519">
                  <a:moveTo>
                    <a:pt x="18104" y="1"/>
                  </a:moveTo>
                  <a:lnTo>
                    <a:pt x="1" y="134416"/>
                  </a:lnTo>
                  <a:lnTo>
                    <a:pt x="1" y="134475"/>
                  </a:lnTo>
                  <a:lnTo>
                    <a:pt x="1480" y="142580"/>
                  </a:lnTo>
                  <a:lnTo>
                    <a:pt x="1953" y="142521"/>
                  </a:lnTo>
                  <a:lnTo>
                    <a:pt x="474" y="134416"/>
                  </a:lnTo>
                  <a:lnTo>
                    <a:pt x="18518" y="60"/>
                  </a:lnTo>
                  <a:lnTo>
                    <a:pt x="18104" y="1"/>
                  </a:lnTo>
                  <a:close/>
                </a:path>
              </a:pathLst>
            </a:custGeom>
            <a:solidFill>
              <a:srgbClr val="845131">
                <a:alpha val="2705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92;p2"/>
          <p:cNvSpPr txBox="1"/>
          <p:nvPr>
            <p:ph type="title"/>
          </p:nvPr>
        </p:nvSpPr>
        <p:spPr>
          <a:xfrm rot="390540">
            <a:off x="3331666" y="1939356"/>
            <a:ext cx="2709968" cy="15562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Meu lugar de fala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"/>
          <p:cNvSpPr txBox="1"/>
          <p:nvPr>
            <p:ph type="title"/>
          </p:nvPr>
        </p:nvSpPr>
        <p:spPr>
          <a:xfrm>
            <a:off x="1274001" y="277716"/>
            <a:ext cx="702994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 sz="3600"/>
              <a:t>Ética na atribuição de autoria</a:t>
            </a:r>
            <a:endParaRPr sz="3600"/>
          </a:p>
        </p:txBody>
      </p:sp>
      <p:sp>
        <p:nvSpPr>
          <p:cNvPr id="200" name="Google Shape;200;p15"/>
          <p:cNvSpPr txBox="1"/>
          <p:nvPr>
            <p:ph idx="1" type="body"/>
          </p:nvPr>
        </p:nvSpPr>
        <p:spPr>
          <a:xfrm>
            <a:off x="720000" y="1040140"/>
            <a:ext cx="7704000" cy="3754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Na prática científica, essa combinação de dimensões se torna evidente principalmente nos problemas de atribuição de autoria, que envolvem, além dos problemas de conduta ética, elementos decorrentes das políticas científicas 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necessidade de publicar mais, validação da pesquisa, prestígio de pesquisadores mais estabelecidos na ciência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 e o desconhecimento da função de autor em uma publicação científica. (</a:t>
            </a:r>
            <a:r>
              <a:rPr b="0" i="0" lang="pt-BR" sz="11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HILÁRIO; GRÁCIO; GUIMARÃES, 2018).</a:t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pt-BR" sz="1400">
                <a:latin typeface="Verdana"/>
                <a:ea typeface="Verdana"/>
                <a:cs typeface="Verdana"/>
                <a:sym typeface="Verdana"/>
              </a:rPr>
            </a:br>
            <a:endParaRPr b="0" i="0" sz="1400" u="none" strike="noStrike">
              <a:solidFill>
                <a:srgbClr val="35353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"/>
          <p:cNvSpPr txBox="1"/>
          <p:nvPr>
            <p:ph type="title"/>
          </p:nvPr>
        </p:nvSpPr>
        <p:spPr>
          <a:xfrm>
            <a:off x="1274001" y="277716"/>
            <a:ext cx="702994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 sz="3600"/>
              <a:t>Ética na atribuição de autoria</a:t>
            </a:r>
            <a:endParaRPr sz="3600"/>
          </a:p>
        </p:txBody>
      </p:sp>
      <p:sp>
        <p:nvSpPr>
          <p:cNvPr id="206" name="Google Shape;206;p16"/>
          <p:cNvSpPr txBox="1"/>
          <p:nvPr>
            <p:ph idx="1" type="body"/>
          </p:nvPr>
        </p:nvSpPr>
        <p:spPr>
          <a:xfrm>
            <a:off x="720000" y="1110900"/>
            <a:ext cx="7704000" cy="3754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Na atividade científica, é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recomendado que os pesquisadores sigam os manuais de boas práticas científicas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na elaboração da pesquisa e no processo de atribuição de autoria.  (HILÁRIO; GRÁCIO; GUIMARÃES, 2018)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br>
              <a:rPr b="0"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Observando se haverá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conflito de valores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colaboração e autoria envolvem políticas científicas, aspectos psicológicos, ao considerar: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desejo de trabalhar próximo a alguém que se gosta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a validação por um pesquisador maduro, parceria entre amigos, afinidades, entre outros. </a:t>
            </a:r>
            <a:r>
              <a:rPr b="0" i="0" lang="pt-BR" sz="105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(HILÁRIO; GRÁCIO; GUIMARÃES, 2018).</a:t>
            </a:r>
            <a:endParaRPr b="0" i="0" sz="105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sz="105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br>
              <a:rPr b="0"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"/>
          <p:cNvSpPr txBox="1"/>
          <p:nvPr>
            <p:ph type="title"/>
          </p:nvPr>
        </p:nvSpPr>
        <p:spPr>
          <a:xfrm>
            <a:off x="1274001" y="277716"/>
            <a:ext cx="702994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 sz="3600"/>
              <a:t>Ética na atribuição de autoria</a:t>
            </a:r>
            <a:endParaRPr sz="3600"/>
          </a:p>
        </p:txBody>
      </p:sp>
      <p:sp>
        <p:nvSpPr>
          <p:cNvPr id="212" name="Google Shape;212;p17"/>
          <p:cNvSpPr txBox="1"/>
          <p:nvPr>
            <p:ph idx="1" type="body"/>
          </p:nvPr>
        </p:nvSpPr>
        <p:spPr>
          <a:xfrm>
            <a:off x="720000" y="1040140"/>
            <a:ext cx="7704000" cy="3754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escolha dos parceiros frequentemente está relacionada aos aspectos psicológicos: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colaborar por amizade e gratidão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principalmente nos casos de colaborações endógenas. 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Char char="✔"/>
            </a:pPr>
            <a:r>
              <a:rPr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Há ainda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colaborações abusivas.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assinar um artigo, o autor estabelece um vínculo com o trabalho, de modo que a responsabilidade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inclusive ética e moral, é transferida ao autor, o que significa certificar sua integridade e estar apto a defender o trabalho publicamente</a:t>
            </a:r>
            <a:r>
              <a:rPr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(MONTENEGRO; ALVES, 1997 apud HILÁRIO</a:t>
            </a:r>
            <a:r>
              <a:rPr b="0" i="0" lang="pt-BR" sz="11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; GRÁCIO; GUIMARÃES, 2018).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8"/>
          <p:cNvSpPr txBox="1"/>
          <p:nvPr>
            <p:ph type="title"/>
          </p:nvPr>
        </p:nvSpPr>
        <p:spPr>
          <a:xfrm>
            <a:off x="1274001" y="277716"/>
            <a:ext cx="702994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 sz="3600"/>
              <a:t>Ética na atribuição de autoria</a:t>
            </a:r>
            <a:endParaRPr sz="3600"/>
          </a:p>
        </p:txBody>
      </p:sp>
      <p:sp>
        <p:nvSpPr>
          <p:cNvPr id="218" name="Google Shape;218;p18"/>
          <p:cNvSpPr txBox="1"/>
          <p:nvPr>
            <p:ph idx="1" type="body"/>
          </p:nvPr>
        </p:nvSpPr>
        <p:spPr>
          <a:xfrm>
            <a:off x="720000" y="1040140"/>
            <a:ext cx="7704000" cy="3754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Manual da American Psychological Association (2010): a autoria é reservada para pessoas que fazem uma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contribuição substancial 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 aceitam a responsabilidade por um trabalho publicado. </a:t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br>
              <a:rPr b="0" lang="pt-BR" sz="1400">
                <a:solidFill>
                  <a:schemeClr val="dk1"/>
                </a:solidFill>
              </a:rPr>
            </a:br>
            <a:br>
              <a:rPr b="0" lang="pt-BR" sz="1400">
                <a:solidFill>
                  <a:schemeClr val="dk1"/>
                </a:solidFill>
              </a:rPr>
            </a:b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 manual da APA também orienta que os autores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não são apenas aqueles que fazem a escrita real, mas também aqueles que fizeram contribuições científicas substanciais para o estudo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b="0" i="0" lang="pt-BR" sz="11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(HILÁRIO; GRÁCIO; GUIMARÃES, 2018).</a:t>
            </a: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"/>
          <p:cNvSpPr txBox="1"/>
          <p:nvPr>
            <p:ph type="title"/>
          </p:nvPr>
        </p:nvSpPr>
        <p:spPr>
          <a:xfrm>
            <a:off x="1274001" y="277716"/>
            <a:ext cx="702994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 sz="3600"/>
              <a:t>Ética na atribuição de autoria</a:t>
            </a:r>
            <a:endParaRPr sz="3600"/>
          </a:p>
        </p:txBody>
      </p:sp>
      <p:sp>
        <p:nvSpPr>
          <p:cNvPr id="224" name="Google Shape;224;p19"/>
          <p:cNvSpPr txBox="1"/>
          <p:nvPr>
            <p:ph idx="1" type="body"/>
          </p:nvPr>
        </p:nvSpPr>
        <p:spPr>
          <a:xfrm>
            <a:off x="720000" y="1040140"/>
            <a:ext cx="7704000" cy="3754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Estas contribuições profissionais substanciais podem incluir: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formulação do problema ou hipótese; estruturação do delineamento experimental; organização e condução do trabalho. </a:t>
            </a:r>
            <a:endParaRPr b="1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1400">
              <a:solidFill>
                <a:schemeClr val="dk1"/>
              </a:solidFill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pt-BR" sz="1400">
                <a:solidFill>
                  <a:schemeClr val="dk1"/>
                </a:solidFill>
              </a:rPr>
            </a:b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Na análise estatística, são autores aqueles que contribuem com a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interpretação dos resultados, ou aqueles que escreveram uma grande parte do artigo. </a:t>
            </a:r>
            <a:r>
              <a:rPr b="0" i="0" lang="pt-BR" sz="11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(AMERICAN PSYCHOLOGICAL ASSOCIATION, 2010).</a:t>
            </a: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"/>
          <p:cNvSpPr txBox="1"/>
          <p:nvPr>
            <p:ph type="title"/>
          </p:nvPr>
        </p:nvSpPr>
        <p:spPr>
          <a:xfrm>
            <a:off x="1274001" y="277716"/>
            <a:ext cx="702994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 sz="3600"/>
              <a:t>Ética na atribuição de autoria</a:t>
            </a:r>
            <a:endParaRPr sz="3600"/>
          </a:p>
        </p:txBody>
      </p:sp>
      <p:sp>
        <p:nvSpPr>
          <p:cNvPr id="230" name="Google Shape;230;p20"/>
          <p:cNvSpPr txBox="1"/>
          <p:nvPr>
            <p:ph idx="1" type="body"/>
          </p:nvPr>
        </p:nvSpPr>
        <p:spPr>
          <a:xfrm>
            <a:off x="720000" y="1040140"/>
            <a:ext cx="7704000" cy="3754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O International Committee of Medical Journals Editors (ICMJE) 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recomenda que a autoria deva ser atribuída com base em três condições: 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lphaLcParenR"/>
            </a:pP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contribuição substancial na concepção e planejamento ou na aquisição de dados ou na análise e interpretação de dados; 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400" u="none" strike="noStrike">
              <a:solidFill>
                <a:srgbClr val="353535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b) redação e elaboração do artigo ou revisão intelectual crítica; 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400" u="none" strike="noStrike">
              <a:solidFill>
                <a:srgbClr val="353535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c) aprovação da versão final a ser publicada. </a:t>
            </a:r>
            <a:r>
              <a:rPr b="0" i="0" lang="pt-BR" sz="11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(HILÁRIO; GRÁCIO; GUIMARÃES, 2018).</a:t>
            </a:r>
            <a:endParaRPr b="0" i="0" sz="1400" u="none" strike="noStrike">
              <a:solidFill>
                <a:srgbClr val="353535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"/>
          <p:cNvSpPr txBox="1"/>
          <p:nvPr>
            <p:ph type="title"/>
          </p:nvPr>
        </p:nvSpPr>
        <p:spPr>
          <a:xfrm>
            <a:off x="1274001" y="277716"/>
            <a:ext cx="702994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 sz="3600"/>
              <a:t>Ética na atribuição de autoria</a:t>
            </a:r>
            <a:endParaRPr sz="3600"/>
          </a:p>
        </p:txBody>
      </p:sp>
      <p:sp>
        <p:nvSpPr>
          <p:cNvPr id="236" name="Google Shape;236;p21"/>
          <p:cNvSpPr txBox="1"/>
          <p:nvPr>
            <p:ph idx="1" type="body"/>
          </p:nvPr>
        </p:nvSpPr>
        <p:spPr>
          <a:xfrm>
            <a:off x="667961" y="850416"/>
            <a:ext cx="7704000" cy="3754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Entre as práticas que </a:t>
            </a:r>
            <a:r>
              <a:rPr b="1" i="0" lang="pt-BR" sz="1400" u="sng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não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devem ser consideradas como coautoria pelo ICMJE, destaca-se: 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obtenção de financiamento; 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coleta de dados ou supervisão geral de um grupo de pesquisa; 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pessoas não qualificadas para as atividades desenvolvidas na pesquisa; 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pouca participação no desenvolvimento do estudo, pouco conhecimento sobre o conteúdo e sobre a participação dos outros autores. (HILÁRIO; GRÁCIO; GUIMARÃES, 2018).</a:t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2"/>
          <p:cNvSpPr txBox="1"/>
          <p:nvPr>
            <p:ph type="title"/>
          </p:nvPr>
        </p:nvSpPr>
        <p:spPr>
          <a:xfrm>
            <a:off x="1274001" y="277716"/>
            <a:ext cx="702994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 sz="3600"/>
              <a:t>Ética na atribuição de autoria</a:t>
            </a:r>
            <a:endParaRPr sz="3600"/>
          </a:p>
        </p:txBody>
      </p:sp>
      <p:sp>
        <p:nvSpPr>
          <p:cNvPr id="242" name="Google Shape;242;p22"/>
          <p:cNvSpPr txBox="1"/>
          <p:nvPr>
            <p:ph idx="1" type="body"/>
          </p:nvPr>
        </p:nvSpPr>
        <p:spPr>
          <a:xfrm>
            <a:off x="720000" y="1040140"/>
            <a:ext cx="7704000" cy="3754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Mais informações sobre a ética na atribuição de autoria podem ser obtidas no site do COPE – Comitê de ética nas publicações.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Inclui casos com aconselhamento, orientação para a prática do dia-a-dia, módulos de educação e eventos sobre temas atuais, para apoiar periódicos e editores a cumprirem suas políticas. (COPE, 2022).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pt-BR" sz="2000" u="sng">
                <a:solidFill>
                  <a:schemeClr val="hlink"/>
                </a:solidFill>
                <a:hlinkClick r:id="rId3"/>
              </a:rPr>
              <a:t>Search results | COPE: Committee on Publication Ethics</a:t>
            </a: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800" u="none" strike="noStrike">
              <a:solidFill>
                <a:srgbClr val="353535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280" y="59473"/>
            <a:ext cx="70453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3"/>
          <p:cNvSpPr txBox="1"/>
          <p:nvPr/>
        </p:nvSpPr>
        <p:spPr>
          <a:xfrm>
            <a:off x="7259444" y="1853343"/>
            <a:ext cx="124521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200" u="none" cap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Fonte: HILÁRIO; GRÁCIO; GUIMARÃES, 2018.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4"/>
          <p:cNvSpPr txBox="1"/>
          <p:nvPr>
            <p:ph idx="1" type="body"/>
          </p:nvPr>
        </p:nvSpPr>
        <p:spPr>
          <a:xfrm>
            <a:off x="720000" y="973885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Petroianu (2002) propõe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 critérios no sentido de quantificar, de maneira objetiva, o mérito dos colaboradores que trabalham na pesquisa.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400" u="none" strike="noStrike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A ordem dos autores e a atribuição da autoria é definida pelo número de pontos (do maior para o menor), em que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para ser um autor deve-se atingir 7 pontos. 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1400"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pt-BR" sz="1400">
                <a:latin typeface="Verdana"/>
                <a:ea typeface="Verdana"/>
                <a:cs typeface="Verdana"/>
                <a:sym typeface="Verdana"/>
              </a:rPr>
            </a:b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As atividades vão de 6 a 10 pontos 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e, mesmo que o autor tenha sido o principal idealizador do trabalho, é necessário que participe em mais atividades para que seja configurada sua participação como autor. 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sz="11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(HILÁRIO; GRÁCIO; GUIMARÃES, 2018).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254" name="Google Shape;254;p24"/>
          <p:cNvSpPr txBox="1"/>
          <p:nvPr>
            <p:ph type="title"/>
          </p:nvPr>
        </p:nvSpPr>
        <p:spPr>
          <a:xfrm>
            <a:off x="1274001" y="277716"/>
            <a:ext cx="702994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 sz="3600"/>
              <a:t>Atribuição de autoria</a:t>
            </a:r>
            <a:endParaRPr sz="3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ssão nervosa tensa professor ocupação estressante cientista estressante garota cansada expressão estressante com laptop e microscópio trabalhando investigação biologia e química educador estressante" id="97" name="Google Shape;9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5484" y="378012"/>
            <a:ext cx="6713032" cy="407500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/>
          <p:nvPr/>
        </p:nvSpPr>
        <p:spPr>
          <a:xfrm>
            <a:off x="2676293" y="4480013"/>
            <a:ext cx="470581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 da imagem: Freepik, 2022.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1210" y="-59473"/>
            <a:ext cx="446881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5"/>
          <p:cNvSpPr txBox="1"/>
          <p:nvPr/>
        </p:nvSpPr>
        <p:spPr>
          <a:xfrm>
            <a:off x="6649844" y="1169684"/>
            <a:ext cx="1520283" cy="18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05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Fonte: PETROIANU, Andy. Critérios para autoria e avaliação de uma publicação científica. </a:t>
            </a:r>
            <a:r>
              <a:rPr b="1" i="0" lang="pt-BR" sz="105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Rev. Psiq. Clín</a:t>
            </a:r>
            <a:r>
              <a:rPr b="0" i="0" lang="pt-BR" sz="105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., v. 37, n. 1, p. 1-5, 2010.</a:t>
            </a:r>
            <a:endParaRPr b="0" i="0" sz="105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Volpato (2016 apud Lima; Farias, 2020): 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***Coletar dados, emprestar material e financiar a pesquisa não é suficiente para ser autor do texto. 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 análise estatística fornece conclusões,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 são ainda conclusões rudimentares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que apenas mostram igualdades ou diferenças entre valores, ou então correlações. </a:t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6" name="Google Shape;266;p26"/>
          <p:cNvSpPr txBox="1"/>
          <p:nvPr>
            <p:ph type="title"/>
          </p:nvPr>
        </p:nvSpPr>
        <p:spPr>
          <a:xfrm>
            <a:off x="1274001" y="277716"/>
            <a:ext cx="702994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 sz="3600"/>
              <a:t>Atribuição de autoria</a:t>
            </a:r>
            <a:endParaRPr sz="36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7"/>
          <p:cNvSpPr txBox="1"/>
          <p:nvPr>
            <p:ph idx="1" type="body"/>
          </p:nvPr>
        </p:nvSpPr>
        <p:spPr>
          <a:xfrm>
            <a:off x="720000" y="98132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nclusão de pessoas 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como autores em trabalhos nos quais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não participam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pode ocorrer com o objetivo de: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lphaLcParenR"/>
            </a:pPr>
            <a:r>
              <a:rPr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agradar pessoas hierarquicamente superiores</a:t>
            </a:r>
            <a:r>
              <a:rPr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;</a:t>
            </a:r>
            <a:r>
              <a:rPr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lphaLcParenR"/>
            </a:pPr>
            <a:r>
              <a:rPr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aumentar as chances de publicação em função da presença de nomes de maior prestígio; </a:t>
            </a:r>
            <a:endParaRPr/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lphaLcParenR"/>
            </a:pPr>
            <a:r>
              <a:rPr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reconhecimento científico na autoria do trabalho.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Tende a favorecer tanto o pesquisador menos estabelecido - pela visibilidade e prestígio do pesquisador com maior capital científico e social; 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 o pesquisador de maior maturação acadêmica - que se mant</a:t>
            </a:r>
            <a:r>
              <a:rPr lang="pt-BR" sz="1400">
                <a:latin typeface="Verdana"/>
                <a:ea typeface="Verdana"/>
                <a:cs typeface="Verdana"/>
                <a:sym typeface="Verdana"/>
              </a:rPr>
              <a:t>é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 produtivo sem grandes esforços.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br>
              <a:rPr b="0" lang="pt-BR"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pt-BR" sz="11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(MONTEIRO ET AL, 2004 APUD HILÁRIO; GRÁCIO; GUIMARÃES, 2018).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Google Shape;272;p27"/>
          <p:cNvSpPr txBox="1"/>
          <p:nvPr/>
        </p:nvSpPr>
        <p:spPr>
          <a:xfrm>
            <a:off x="1274001" y="277716"/>
            <a:ext cx="702994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Condensed"/>
              <a:buNone/>
            </a:pPr>
            <a:r>
              <a:rPr b="1" i="0" lang="pt-BR" sz="36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Coautoria convidada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"/>
          <p:cNvSpPr txBox="1"/>
          <p:nvPr>
            <p:ph type="title"/>
          </p:nvPr>
        </p:nvSpPr>
        <p:spPr>
          <a:xfrm>
            <a:off x="1615972" y="25505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Coautoria pressionada</a:t>
            </a:r>
            <a:endParaRPr/>
          </a:p>
        </p:txBody>
      </p:sp>
      <p:sp>
        <p:nvSpPr>
          <p:cNvPr id="278" name="Google Shape;278;p28"/>
          <p:cNvSpPr txBox="1"/>
          <p:nvPr>
            <p:ph idx="1" type="body"/>
          </p:nvPr>
        </p:nvSpPr>
        <p:spPr>
          <a:xfrm>
            <a:off x="720000" y="1025924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Observada no ambiente acadêmico, principalmente em pesquisas laboratoriais, ocorre quando o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responsável do grupo exige a inclusão do seu nome em todos os trabalhos realizados por membros da sua equipe. 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b="1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Pode ser considerada uma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“tradição departamental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”, já enraizada e transmitida entre as gerações de novos pesquisadores sem que, necessariamente, a pressão seja explicitada.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Nestes casos, há uma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inversão de valores, de modo que é considerada ética a inclusão do pesquisador responsável pelo grupo 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 não inclu</a:t>
            </a:r>
            <a:r>
              <a:rPr lang="pt-BR" sz="1400">
                <a:latin typeface="Verdana"/>
                <a:ea typeface="Verdana"/>
                <a:cs typeface="Verdana"/>
                <a:sym typeface="Verdana"/>
              </a:rPr>
              <a:t>í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-lo seria um problema grave. </a:t>
            </a:r>
            <a:r>
              <a:rPr b="0" i="0" lang="pt-BR" sz="11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(MONTEIRO ET AL, 2004 APUD HILÁRIO; GRÁCIO; GUIMARÃES, 2018).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9"/>
          <p:cNvSpPr txBox="1"/>
          <p:nvPr>
            <p:ph type="title"/>
          </p:nvPr>
        </p:nvSpPr>
        <p:spPr>
          <a:xfrm>
            <a:off x="1720050" y="25505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Coautoria fantasma</a:t>
            </a:r>
            <a:endParaRPr/>
          </a:p>
        </p:txBody>
      </p:sp>
      <p:sp>
        <p:nvSpPr>
          <p:cNvPr id="284" name="Google Shape;284;p29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Caracterizada pela </a:t>
            </a:r>
            <a:r>
              <a:rPr b="1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omissão de colaboradores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 que participaram de etapas importantes da pesquisa. </a:t>
            </a:r>
            <a:endParaRPr b="0" i="0" sz="1400" u="none" strike="noStrike">
              <a:solidFill>
                <a:srgbClr val="353535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1968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b="0" sz="1400"/>
          </a:p>
          <a:p>
            <a:pPr indent="-2857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lang="pt-BR" sz="1400"/>
              <a:t>F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requentemente são os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alunos e outros profissionais que não são incluídos como autores,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embora tenham contribuído significativamente na elaboração do estudo. </a:t>
            </a:r>
            <a:r>
              <a:rPr b="0" i="0" lang="pt-BR" sz="11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(MONTEIRO ET AL, 2004 APUD HILÁRIO; GRÁCIO; GUIMARÃES, 2018).</a:t>
            </a:r>
            <a:endParaRPr sz="1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0"/>
          <p:cNvSpPr txBox="1"/>
          <p:nvPr>
            <p:ph type="title"/>
          </p:nvPr>
        </p:nvSpPr>
        <p:spPr>
          <a:xfrm>
            <a:off x="1720050" y="53500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Autoria de grupo</a:t>
            </a:r>
            <a:endParaRPr/>
          </a:p>
        </p:txBody>
      </p:sp>
      <p:sp>
        <p:nvSpPr>
          <p:cNvPr id="290" name="Google Shape;290;p30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lang="pt-BR" sz="1400">
                <a:latin typeface="Verdana"/>
                <a:ea typeface="Verdana"/>
                <a:cs typeface="Verdana"/>
                <a:sym typeface="Verdana"/>
              </a:rPr>
              <a:t>É aplicada quando um grupo de pesquisadores colabora em um projeto em comum. 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lang="pt-BR" sz="1400">
                <a:latin typeface="Verdana"/>
                <a:ea typeface="Verdana"/>
                <a:cs typeface="Verdana"/>
                <a:sym typeface="Verdana"/>
              </a:rPr>
              <a:t>Pela </a:t>
            </a:r>
            <a:r>
              <a:rPr b="1" lang="pt-BR" sz="1400">
                <a:latin typeface="Verdana"/>
                <a:ea typeface="Verdana"/>
                <a:cs typeface="Verdana"/>
                <a:sym typeface="Verdana"/>
              </a:rPr>
              <a:t>imprecisão em listar todos os colaboradores</a:t>
            </a:r>
            <a:r>
              <a:rPr lang="pt-BR" sz="1400">
                <a:latin typeface="Verdana"/>
                <a:ea typeface="Verdana"/>
                <a:cs typeface="Verdana"/>
                <a:sym typeface="Verdana"/>
              </a:rPr>
              <a:t>, pois alguns talvez não atendam aos critérios básicos de autoria do ICMJE ou o número de autores pode ser limitado por alguns publicadores,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1" lang="pt-BR" sz="1400">
                <a:latin typeface="Verdana"/>
                <a:ea typeface="Verdana"/>
                <a:cs typeface="Verdana"/>
                <a:sym typeface="Verdana"/>
              </a:rPr>
              <a:t>os autores precisam definir quem será creditado como autor principal e responsável pelo conteúdo</a:t>
            </a:r>
            <a:r>
              <a:rPr lang="pt-BR" sz="1400">
                <a:latin typeface="Verdana"/>
                <a:ea typeface="Verdana"/>
                <a:cs typeface="Verdana"/>
                <a:sym typeface="Verdana"/>
              </a:rPr>
              <a:t>; (CSE, COUNCIL SCIENCE EDITORS, 2018 APUD LIMA; FARIAS, 2020).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 txBox="1"/>
          <p:nvPr>
            <p:ph type="title"/>
          </p:nvPr>
        </p:nvSpPr>
        <p:spPr>
          <a:xfrm>
            <a:off x="1049595" y="282238"/>
            <a:ext cx="7044809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Orientandos e orientadores</a:t>
            </a:r>
            <a:endParaRPr/>
          </a:p>
        </p:txBody>
      </p:sp>
      <p:sp>
        <p:nvSpPr>
          <p:cNvPr id="296" name="Google Shape;296;p31"/>
          <p:cNvSpPr txBox="1"/>
          <p:nvPr>
            <p:ph idx="1" type="body"/>
          </p:nvPr>
        </p:nvSpPr>
        <p:spPr>
          <a:xfrm>
            <a:off x="653092" y="854937"/>
            <a:ext cx="7704000" cy="37765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Há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várias situações nas relações orientador-orientando que podem envolver problemas éticos em relação à autoria:</a:t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1400">
              <a:solidFill>
                <a:schemeClr val="dk1"/>
              </a:solidFill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pt-BR" sz="1400">
                <a:solidFill>
                  <a:schemeClr val="dk1"/>
                </a:solidFill>
              </a:rPr>
            </a:br>
            <a:r>
              <a:rPr b="0" lang="pt-BR">
                <a:solidFill>
                  <a:schemeClr val="dk1"/>
                </a:solidFill>
              </a:rPr>
              <a:t>- </a:t>
            </a: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quando o orientador copia parte ou todo o trabalho do orientando sem lhe dar o devido crédito;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quando o orientador não atribui a autoria ao aluno ou vice-versa, sendo um trabalho realizado em conjunto, ou parte da tese orientada; </a:t>
            </a:r>
            <a:endParaRPr b="0" i="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br>
              <a:rPr b="0" lang="pt-BR">
                <a:solidFill>
                  <a:schemeClr val="dk1"/>
                </a:solidFill>
              </a:rPr>
            </a:br>
            <a:r>
              <a:rPr b="0" lang="pt-BR">
                <a:solidFill>
                  <a:schemeClr val="dk1"/>
                </a:solidFill>
              </a:rPr>
              <a:t>- </a:t>
            </a: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quando o orientador ou o aluno insere outro(s) autor(es) que não tenha(m) participado significativamente do trabalho, sem discutir a decisão; 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pt-BR">
                <a:solidFill>
                  <a:schemeClr val="dk1"/>
                </a:solidFill>
              </a:rPr>
              <a:t>-  </a:t>
            </a: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quando o orientador submete uma publicação como primeiro autor, sendo o trabalho resultante do trabalho do aluno. </a:t>
            </a:r>
            <a:r>
              <a:rPr b="0" i="0" lang="pt-BR" sz="11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(WITTER, 2010 APUD HILÁRIO; GRÁCIO; GUIMARÃES, 2018).</a:t>
            </a:r>
            <a:endParaRPr sz="1400">
              <a:solidFill>
                <a:schemeClr val="dk1"/>
              </a:solidFill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 txBox="1"/>
          <p:nvPr>
            <p:ph type="title"/>
          </p:nvPr>
        </p:nvSpPr>
        <p:spPr>
          <a:xfrm>
            <a:off x="1653143" y="356581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Manuscrito mal redigido</a:t>
            </a:r>
            <a:endParaRPr/>
          </a:p>
        </p:txBody>
      </p:sp>
      <p:sp>
        <p:nvSpPr>
          <p:cNvPr id="302" name="Google Shape;302;p32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A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submissão de um manuscrito mal redigido por um pesquisador principiante </a:t>
            </a:r>
            <a:r>
              <a:rPr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em coautoria com outro mais estabelecido cientificamente,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causa inquietação em uma equipe editorial. 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1"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 pesquisador experiente, ao acompanhar o desenvolvimento da pesquisa e revisar o manuscrito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, evita a confusão de conceitos, a junção de perspectivas divergentes ao relacionar autores com visões opostas e </a:t>
            </a:r>
            <a:r>
              <a:rPr lang="pt-BR" sz="1400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valida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 a pesquisa. </a:t>
            </a:r>
            <a:r>
              <a:rPr b="0" i="0" lang="pt-BR" sz="11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(BECKER, 2012 APUD HILÁRIO; GRÁCIO; GUIMARÃES, 2018).</a:t>
            </a:r>
            <a:endParaRPr b="0" i="0" sz="1400" u="none" strike="noStrike">
              <a:solidFill>
                <a:srgbClr val="353535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3"/>
          <p:cNvSpPr txBox="1"/>
          <p:nvPr>
            <p:ph type="title"/>
          </p:nvPr>
        </p:nvSpPr>
        <p:spPr>
          <a:xfrm>
            <a:off x="1720050" y="25505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Princípios éticos</a:t>
            </a:r>
            <a:endParaRPr/>
          </a:p>
        </p:txBody>
      </p:sp>
      <p:sp>
        <p:nvSpPr>
          <p:cNvPr id="308" name="Google Shape;308;p33"/>
          <p:cNvSpPr txBox="1"/>
          <p:nvPr>
            <p:ph idx="1" type="body"/>
          </p:nvPr>
        </p:nvSpPr>
        <p:spPr>
          <a:xfrm>
            <a:off x="667961" y="82775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Academia Brasileira de Ciências publicou, em seu guia, oito princípios éticos relacionados à integridade científica: </a:t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br>
              <a:rPr b="0" lang="pt-BR">
                <a:solidFill>
                  <a:schemeClr val="dk1"/>
                </a:solidFill>
              </a:rPr>
            </a:b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(i) </a:t>
            </a:r>
            <a:r>
              <a:rPr b="1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Honestidade na apresentação, execução e descrição de métodos e procedimentos da pesquisa e na interpretação dos resultados</a:t>
            </a: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;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(ii) </a:t>
            </a:r>
            <a:r>
              <a:rPr b="1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Confiabilidade</a:t>
            </a: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na execução da pesquisa e na comunicação de suas conclusões;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(iii) </a:t>
            </a:r>
            <a:r>
              <a:rPr b="1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Objetividade</a:t>
            </a: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na coleta e no tratamento de dados e informações, na apresentação de provas e evidências e na interpretação de resultados; 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(iv) </a:t>
            </a:r>
            <a:r>
              <a:rPr b="1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Imparcialidade</a:t>
            </a: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na execução da pesquisa, na comunicação e no julgamento das contribuições de outros; </a:t>
            </a:r>
            <a:endParaRPr b="0" i="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"/>
          <p:cNvSpPr txBox="1"/>
          <p:nvPr>
            <p:ph type="title"/>
          </p:nvPr>
        </p:nvSpPr>
        <p:spPr>
          <a:xfrm>
            <a:off x="1720050" y="25505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Princípios éticos</a:t>
            </a:r>
            <a:endParaRPr/>
          </a:p>
        </p:txBody>
      </p:sp>
      <p:sp>
        <p:nvSpPr>
          <p:cNvPr id="314" name="Google Shape;314;p34"/>
          <p:cNvSpPr txBox="1"/>
          <p:nvPr>
            <p:ph idx="1" type="body"/>
          </p:nvPr>
        </p:nvSpPr>
        <p:spPr>
          <a:xfrm>
            <a:off x="667961" y="82775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(v) Cuidado na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coleta, armazenamento e tratamento 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 dados e informações; ** Termo de consentimento livre e esclarecido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(vi)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Respeito 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por participantes e objetos do trabalho de pesquisa, sejam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seres humanos, animais, meio ambiente ou objetos culturais; 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(vii)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Veracidade na atribuição dos créditos a trabalhos de outros; 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(viii)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Responsabilidade na formação e na supervisão 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 trabalho de jovens cientistas. (Academia Brasileira de Ciências, 2013, p. 6 APUD LIMA; FARIAS, 2020.) </a:t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1e46b6ed308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14392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1e46b6ed308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1052" y="152400"/>
            <a:ext cx="286295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1e46b6ed308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3925" y="263527"/>
            <a:ext cx="3064300" cy="4311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5"/>
          <p:cNvSpPr txBox="1"/>
          <p:nvPr>
            <p:ph type="title"/>
          </p:nvPr>
        </p:nvSpPr>
        <p:spPr>
          <a:xfrm>
            <a:off x="1638275" y="25505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Ferramentas colaborativas</a:t>
            </a:r>
            <a:endParaRPr/>
          </a:p>
        </p:txBody>
      </p:sp>
      <p:sp>
        <p:nvSpPr>
          <p:cNvPr id="320" name="Google Shape;320;p35"/>
          <p:cNvSpPr txBox="1"/>
          <p:nvPr>
            <p:ph idx="1" type="body"/>
          </p:nvPr>
        </p:nvSpPr>
        <p:spPr>
          <a:xfrm>
            <a:off x="720000" y="82775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adoção de tecnologias de trabalho colaborativas: </a:t>
            </a:r>
            <a:r>
              <a:rPr b="0" i="1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Google Docs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b="0" i="1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Overleaf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b="0" i="1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Microsoft Office online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b="0" i="1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Libre Office online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entre tantas outras opções disponíveis no mercado, até à tecnologia </a:t>
            </a:r>
            <a:r>
              <a:rPr b="1" i="1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Blockchain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 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rata-se da mesma tecnologia usada em criptomoedas, como o Bitcoin. 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contribuição de cada autor, coautor e colaborador fica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registrada, é constantemente auditada e validada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facilitando a determinação dos créditos e ordem de autoria futuramente. (LIMA; FARIAS, 2020).</a:t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"/>
          <p:cNvSpPr txBox="1"/>
          <p:nvPr>
            <p:ph type="title"/>
          </p:nvPr>
        </p:nvSpPr>
        <p:spPr>
          <a:xfrm>
            <a:off x="1720050" y="53500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/>
              <a:t>	CRediT</a:t>
            </a:r>
            <a:endParaRPr/>
          </a:p>
        </p:txBody>
      </p:sp>
      <p:sp>
        <p:nvSpPr>
          <p:cNvPr id="326" name="Google Shape;326;p36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400">
                <a:latin typeface="Verdana"/>
                <a:ea typeface="Verdana"/>
                <a:cs typeface="Verdana"/>
                <a:sym typeface="Verdana"/>
              </a:rPr>
              <a:t>Projeto Contributor Roles Taxonomy (CRediT, https://casrai.org/credit/): trata-se de uma taxonomia de alto nível e inclui </a:t>
            </a:r>
            <a:r>
              <a:rPr b="1" lang="pt-BR" sz="1400">
                <a:latin typeface="Verdana"/>
                <a:ea typeface="Verdana"/>
                <a:cs typeface="Verdana"/>
                <a:sym typeface="Verdana"/>
              </a:rPr>
              <a:t>14 papéis </a:t>
            </a:r>
            <a:r>
              <a:rPr lang="pt-BR" sz="1400">
                <a:latin typeface="Verdana"/>
                <a:ea typeface="Verdana"/>
                <a:cs typeface="Verdana"/>
                <a:sym typeface="Verdana"/>
              </a:rPr>
              <a:t>que podem representar </a:t>
            </a:r>
            <a:r>
              <a:rPr b="1" lang="pt-BR" sz="1400">
                <a:latin typeface="Verdana"/>
                <a:ea typeface="Verdana"/>
                <a:cs typeface="Verdana"/>
                <a:sym typeface="Verdana"/>
              </a:rPr>
              <a:t>os autores e colaboradores </a:t>
            </a:r>
            <a:r>
              <a:rPr lang="pt-BR" sz="1400">
                <a:latin typeface="Verdana"/>
                <a:ea typeface="Verdana"/>
                <a:cs typeface="Verdana"/>
                <a:sym typeface="Verdana"/>
              </a:rPr>
              <a:t>em típicas funções desempenhadas por eles na produção acadêmica científica. </a:t>
            </a:r>
            <a:r>
              <a:rPr lang="pt-BR">
                <a:latin typeface="Verdana"/>
                <a:ea typeface="Verdana"/>
                <a:cs typeface="Verdana"/>
                <a:sym typeface="Verdana"/>
              </a:rPr>
              <a:t>(CRediT, 2018 APUD LIMA; FARIAS, 2020).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400">
                <a:latin typeface="Verdana"/>
                <a:ea typeface="Verdana"/>
                <a:cs typeface="Verdana"/>
                <a:sym typeface="Verdana"/>
              </a:rPr>
              <a:t>Detalhes no artigo: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LIMA, JULIANA SOARES; FARIAS, MARIA GIOVANNA GUEDES. Autoria em produções científicas: conceitos, critérios, integridade na pesquisa e responsabilidade na colaboração. </a:t>
            </a:r>
            <a:r>
              <a:rPr b="1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Investigacion Bibliotecologica</a:t>
            </a: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v. 34, p. 103-139, 2020. Acessível em: </a:t>
            </a:r>
            <a:r>
              <a:rPr b="0" i="0" lang="pt-BR" u="sng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http://rev-ib.unam.mx/ib/index.php/ib/article/view/58068</a:t>
            </a:r>
            <a:r>
              <a:rPr b="0" i="0" lang="pt-BR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4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"/>
          <p:cNvSpPr txBox="1"/>
          <p:nvPr>
            <p:ph type="title"/>
          </p:nvPr>
        </p:nvSpPr>
        <p:spPr>
          <a:xfrm>
            <a:off x="1720050" y="25505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 sz="3600"/>
              <a:t>Considerações finais</a:t>
            </a:r>
            <a:endParaRPr/>
          </a:p>
        </p:txBody>
      </p:sp>
      <p:sp>
        <p:nvSpPr>
          <p:cNvPr id="332" name="Google Shape;332;p37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conduta antiética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na atribuição da coautoria tem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significativas consequências 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na comunidade científica.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Pode prejudicar os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demais pesquisadores em disputas por promoções acadêmicas e por concessão de financiamentos pelas agências e instituições 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que fomentam o desenvolvimento da área ou disciplina. </a:t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196850" lvl="0" marL="425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b="0" sz="1400">
              <a:solidFill>
                <a:schemeClr val="dk1"/>
              </a:solidFill>
            </a:endParaRPr>
          </a:p>
          <a:p>
            <a:pPr indent="-285750" lvl="0" marL="425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lang="pt-BR" sz="1400">
                <a:solidFill>
                  <a:schemeClr val="dk1"/>
                </a:solidFill>
              </a:rPr>
              <a:t>F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ere um dos princípios básicos da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ciência - a transparência. </a:t>
            </a:r>
            <a:endParaRPr/>
          </a:p>
          <a:p>
            <a:pPr indent="-196850" lvl="0" marL="425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6850" lvl="0" marL="425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Coloca em suspeição a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credibilidade da pesquisa e do sistema de reconhecimento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atribuição de mérito e estrutura da ciência. (MONTEIRO ET AL, 2004 APUD HILÁRIO; GRÁCIO; GUIMARÃES, 2018).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"/>
          <p:cNvSpPr txBox="1"/>
          <p:nvPr>
            <p:ph type="title"/>
          </p:nvPr>
        </p:nvSpPr>
        <p:spPr>
          <a:xfrm>
            <a:off x="1720050" y="53500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 sz="4000"/>
              <a:t>Considerações finais</a:t>
            </a:r>
            <a:endParaRPr/>
          </a:p>
        </p:txBody>
      </p:sp>
      <p:sp>
        <p:nvSpPr>
          <p:cNvPr id="338" name="Google Shape;338;p38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b="0" i="0" sz="1400" u="none" strike="noStrike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 difícil avaliar se a conduta antiética na coautoria é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resultante da falta de regulamentação em revistas e meios de comunicação científicos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lang="pt-B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Ou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trata-se da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cultura competitiva resultante da Política do Publish or Perish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que exige a super produtividade dos cientistas. (</a:t>
            </a:r>
            <a:r>
              <a:rPr b="0" i="0" lang="pt-BR" sz="11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HILÁRIO; GRÁCIO; GUIMARÃES, 2018).</a:t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9"/>
          <p:cNvSpPr txBox="1"/>
          <p:nvPr>
            <p:ph type="title"/>
          </p:nvPr>
        </p:nvSpPr>
        <p:spPr>
          <a:xfrm>
            <a:off x="1720050" y="341712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pt-BR" sz="4000"/>
              <a:t>Considerações finais</a:t>
            </a:r>
            <a:endParaRPr/>
          </a:p>
        </p:txBody>
      </p:sp>
      <p:sp>
        <p:nvSpPr>
          <p:cNvPr id="344" name="Google Shape;344;p39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Essa política de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produtividade e competitividade no ambiente acadêmico 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tem levado, muitas vezes, à </a:t>
            </a:r>
            <a:r>
              <a:rPr b="0" i="1" lang="pt-BR" sz="1400" u="sng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“</a:t>
            </a:r>
            <a:r>
              <a:rPr i="1" lang="pt-BR" sz="1400" u="sng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salamização” ou fatiamento da ciência</a:t>
            </a:r>
            <a:r>
              <a:rPr b="0" i="1" lang="pt-BR" sz="1400" u="sng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decorrente da fragmentação da publicação dos “produtos” das pesquisas, 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b="0" i="0" sz="1400" u="none" strike="noStrike">
              <a:solidFill>
                <a:srgbClr val="353535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1" lang="pt-BR" sz="1400">
                <a:solidFill>
                  <a:schemeClr val="dk1"/>
                </a:solidFill>
              </a:rPr>
              <a:t>D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esconsiderando o tempo necessário para o amadurecimento das reflexões 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e discussões relativas aos resultados obtidos, </a:t>
            </a:r>
            <a:endParaRPr/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68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25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⮚"/>
            </a:pP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que poderia levar à </a:t>
            </a:r>
            <a:r>
              <a:rPr b="1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publicação de artigos com contribuições mais significativas </a:t>
            </a:r>
            <a:r>
              <a:rPr b="0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para o progresso do campo científico, em razão da necessidade ou ambição de aumentar a </a:t>
            </a:r>
            <a:r>
              <a:rPr b="1" i="0" lang="pt-BR" sz="14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produtividade de um pesquisador, instituição ou país</a:t>
            </a:r>
            <a:r>
              <a:rPr lang="pt-BR" sz="1400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b="0" i="0" lang="pt-BR" sz="11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(LEMOS, 2005; CASTIEL; SANZ-VALERO, 2007 APUD </a:t>
            </a:r>
            <a:r>
              <a:rPr b="0" i="0" lang="pt-BR" sz="11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HILÁRIO; GRÁCIO; GUIMARÃES, 2018).</a:t>
            </a:r>
            <a:endParaRPr b="0" i="0" sz="1400" u="none" strike="noStrik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0"/>
          <p:cNvSpPr txBox="1"/>
          <p:nvPr>
            <p:ph type="title"/>
          </p:nvPr>
        </p:nvSpPr>
        <p:spPr>
          <a:xfrm>
            <a:off x="1720050" y="535000"/>
            <a:ext cx="57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sp>
        <p:nvSpPr>
          <p:cNvPr id="350" name="Google Shape;350;p40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351" name="Google Shape;35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575" y="0"/>
            <a:ext cx="7308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0"/>
          <p:cNvSpPr txBox="1"/>
          <p:nvPr/>
        </p:nvSpPr>
        <p:spPr>
          <a:xfrm>
            <a:off x="1289825" y="369036"/>
            <a:ext cx="45720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BRAGA, et al, 2017.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fessor ocupação estressante pressão nervosa tensa menina cansada expressão estressante com laptop e microscópio trabalhando investigação biologia e química cientista estressante educador estressante" id="357" name="Google Shape;35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8606" y="401877"/>
            <a:ext cx="5943501" cy="396866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1"/>
          <p:cNvSpPr txBox="1"/>
          <p:nvPr/>
        </p:nvSpPr>
        <p:spPr>
          <a:xfrm>
            <a:off x="2676293" y="4480013"/>
            <a:ext cx="470581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 da imagem: Freepik, 2022.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e46b6ed308_0_37"/>
          <p:cNvSpPr txBox="1"/>
          <p:nvPr>
            <p:ph type="title"/>
          </p:nvPr>
        </p:nvSpPr>
        <p:spPr>
          <a:xfrm>
            <a:off x="1720050" y="306400"/>
            <a:ext cx="5703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Sugestão de leitura</a:t>
            </a:r>
            <a:endParaRPr/>
          </a:p>
        </p:txBody>
      </p:sp>
      <p:sp>
        <p:nvSpPr>
          <p:cNvPr id="364" name="Google Shape;364;g1e46b6ed308_0_37"/>
          <p:cNvSpPr txBox="1"/>
          <p:nvPr>
            <p:ph idx="1" type="body"/>
          </p:nvPr>
        </p:nvSpPr>
        <p:spPr>
          <a:xfrm>
            <a:off x="720000" y="1107700"/>
            <a:ext cx="7704000" cy="3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 u="sng">
                <a:latin typeface="Verdana"/>
                <a:ea typeface="Verdana"/>
                <a:cs typeface="Verdana"/>
                <a:sym typeface="Verdana"/>
              </a:rPr>
              <a:t>Mais sobre autoria na pesquisa científica no artigo: </a:t>
            </a:r>
            <a:endParaRPr b="1" sz="1800" u="sng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800" u="sng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700">
                <a:latin typeface="Verdana"/>
                <a:ea typeface="Verdana"/>
                <a:cs typeface="Verdana"/>
                <a:sym typeface="Verdana"/>
              </a:rPr>
              <a:t>LIMA, JULIANA SOARES; FARIAS, MARIA GIOVANNA GUEDES. Autoria em produções científicas: conceitos, critérios, integridade na pesquisa e responsabilidade na colaboração. </a:t>
            </a:r>
            <a:r>
              <a:rPr b="1" lang="pt-BR" sz="1700">
                <a:latin typeface="Verdana"/>
                <a:ea typeface="Verdana"/>
                <a:cs typeface="Verdana"/>
                <a:sym typeface="Verdana"/>
              </a:rPr>
              <a:t>Investigacion Bibliotecologica</a:t>
            </a:r>
            <a:r>
              <a:rPr lang="pt-BR" sz="1700">
                <a:latin typeface="Verdana"/>
                <a:ea typeface="Verdana"/>
                <a:cs typeface="Verdana"/>
                <a:sym typeface="Verdana"/>
              </a:rPr>
              <a:t>, v. 34, p. 103-139, 2020. </a:t>
            </a:r>
            <a:endParaRPr sz="1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700">
                <a:latin typeface="Verdana"/>
                <a:ea typeface="Verdana"/>
                <a:cs typeface="Verdana"/>
                <a:sym typeface="Verdana"/>
              </a:rPr>
              <a:t>Acessível em: </a:t>
            </a:r>
            <a:r>
              <a:rPr lang="pt-BR" sz="1700" u="sng">
                <a:latin typeface="Verdana"/>
                <a:ea typeface="Verdana"/>
                <a:cs typeface="Verdana"/>
                <a:sym typeface="Verdana"/>
                <a:hlinkClick r:id="rId3"/>
              </a:rPr>
              <a:t>http://rev-ib.unam.mx/ib/index.php/ib/article/view/58068</a:t>
            </a:r>
            <a:r>
              <a:rPr lang="pt-BR" sz="17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8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2"/>
          <p:cNvSpPr txBox="1"/>
          <p:nvPr>
            <p:ph idx="2" type="body"/>
          </p:nvPr>
        </p:nvSpPr>
        <p:spPr>
          <a:xfrm>
            <a:off x="550126" y="743427"/>
            <a:ext cx="7701775" cy="3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BRAGA, F.; LAMBERT, M. B.; VIANNA, S.; BUENO, L.; PEREIRA, D.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Curso de Escrita e Publicação de Artigos Científicos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Apresentação em power point. 2017.</a:t>
            </a:r>
            <a:endParaRPr sz="1500"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HILÁRIO, Carla Mara; GRÁCIO, Maria Claúdia Cabrini; GUIMARÃES, José Augusto Chaves. Aspectos éticos da coautoria em publicações científicas. </a:t>
            </a:r>
            <a:r>
              <a:rPr b="1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Em Questão</a:t>
            </a:r>
            <a:r>
              <a:rPr b="0" i="0" lang="pt-BR" sz="1400" u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Porto Alegre, v. 24, n. 2, p. 12-36, maio/ago. 2018.</a:t>
            </a:r>
            <a:endParaRPr b="0" i="0" sz="1400" u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0" i="0" lang="pt-BR" sz="1400">
                <a:latin typeface="Verdana"/>
                <a:ea typeface="Verdana"/>
                <a:cs typeface="Verdana"/>
                <a:sym typeface="Verdana"/>
              </a:rPr>
              <a:t>VANZ, S. A.; STUMPF, I. R. C. Colaboração científica: revisãoteórico-conceitual.</a:t>
            </a:r>
            <a:r>
              <a:rPr b="1" i="0" lang="pt-BR" sz="1400">
                <a:latin typeface="Verdana"/>
                <a:ea typeface="Verdana"/>
                <a:cs typeface="Verdana"/>
                <a:sym typeface="Verdana"/>
              </a:rPr>
              <a:t>Perspectivas em Ciência da Informação</a:t>
            </a:r>
            <a:r>
              <a:rPr b="0" i="0" lang="pt-BR" sz="1400">
                <a:latin typeface="Verdana"/>
                <a:ea typeface="Verdana"/>
                <a:cs typeface="Verdana"/>
                <a:sym typeface="Verdana"/>
              </a:rPr>
              <a:t>, v.15, n. 2, p.42-55, maio/ago. 2010.</a:t>
            </a:r>
            <a:endParaRPr b="0"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br>
              <a:rPr b="0" lang="pt-BR" sz="1100" u="sng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0" name="Google Shape;370;p42"/>
          <p:cNvSpPr txBox="1"/>
          <p:nvPr>
            <p:ph type="title"/>
          </p:nvPr>
        </p:nvSpPr>
        <p:spPr>
          <a:xfrm>
            <a:off x="1549064" y="352359"/>
            <a:ext cx="5703900" cy="2676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pt-BR" sz="2800" u="none" strike="noStrike">
                <a:solidFill>
                  <a:srgbClr val="404040"/>
                </a:solidFill>
                <a:latin typeface="Verdana"/>
                <a:ea typeface="Verdana"/>
                <a:cs typeface="Verdana"/>
                <a:sym typeface="Verdana"/>
              </a:rPr>
              <a:t>REFERÊNCIAS</a:t>
            </a:r>
            <a:br>
              <a:rPr b="0" lang="pt-BR" sz="2800">
                <a:latin typeface="Verdana"/>
                <a:ea typeface="Verdana"/>
                <a:cs typeface="Verdana"/>
                <a:sym typeface="Verdana"/>
              </a:rPr>
            </a:br>
            <a:endParaRPr sz="28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1e46b6ed308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51" y="0"/>
            <a:ext cx="746654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1e46b6ed308_0_2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5096" l="16406" r="36796" t="9673"/>
          <a:stretch/>
        </p:blipFill>
        <p:spPr>
          <a:xfrm>
            <a:off x="93700" y="145600"/>
            <a:ext cx="4130525" cy="387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1e46b6ed308_0_21"/>
          <p:cNvPicPr preferRelativeResize="0"/>
          <p:nvPr/>
        </p:nvPicPr>
        <p:blipFill rotWithShape="1">
          <a:blip r:embed="rId5">
            <a:alphaModFix/>
          </a:blip>
          <a:srcRect b="6545" l="13346" r="15050" t="13139"/>
          <a:stretch/>
        </p:blipFill>
        <p:spPr>
          <a:xfrm>
            <a:off x="4224225" y="1148875"/>
            <a:ext cx="6205776" cy="365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e46b6ed308_0_27"/>
          <p:cNvSpPr txBox="1"/>
          <p:nvPr/>
        </p:nvSpPr>
        <p:spPr>
          <a:xfrm>
            <a:off x="628875" y="0"/>
            <a:ext cx="7662000" cy="45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5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EDITORIAL - A fraude em pesquisas científicas</a:t>
            </a:r>
            <a:endParaRPr b="1" sz="1050"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115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O número de casos relatados de plágio, falsificação e até fabricação (invenção) de resultados em trabalho científicos vem aumentando nos últimos anos, deixando no ar a sensação de que uma "</a:t>
            </a:r>
            <a:r>
              <a:rPr lang="pt-BR" sz="1150"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epidemia de fraudes"</a:t>
            </a:r>
            <a:r>
              <a:rPr lang="pt-BR" sz="115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está se espalhando pelo universo da comunidade científica.</a:t>
            </a:r>
            <a:endParaRPr sz="1150"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115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Existem casos de retratação espontânea e outros em que há a formalidade da culpa.</a:t>
            </a:r>
            <a:endParaRPr sz="1150"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115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Essas investigações baseiam-se geralmente pela Web of Science, a biblioteca digital que cataloga artigos das melhores revistas científicas do mundo ou trabalhos publicados na base PubMed.</a:t>
            </a:r>
            <a:endParaRPr sz="1150"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1150"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As razões para que 2.047 trabalhos fossem retratados na base PubMed, até maio de 2012, foram: 698 por fraude, 192 por suspeita de fraude, 200 por plágio, 437 por erro científico, 290 por publicação duplicada, 108 por outros motivos, e 182 por motivo desconhecido.</a:t>
            </a:r>
            <a:endParaRPr sz="1150">
              <a:highlight>
                <a:srgbClr val="FFFF0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115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Da mesma forma, a Fundação de Amparo à Pesquisa do Estado de São Paulo (FAPESP) divulgou o "</a:t>
            </a:r>
            <a:r>
              <a:rPr lang="pt-BR" sz="1150"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Código de Boas Práticas Científicas</a:t>
            </a:r>
            <a:r>
              <a:rPr lang="pt-BR" sz="115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", que estipula princípios fundamentais de integridade na ciência e determina regras e prazos para investigação de possíveis casos de má conduta.</a:t>
            </a:r>
            <a:endParaRPr sz="1150"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115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Desde o lançamento do código, a </a:t>
            </a:r>
            <a:r>
              <a:rPr lang="pt-BR" sz="1150"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FAPESP já citou 14 processos administrativos por má conduta</a:t>
            </a:r>
            <a:r>
              <a:rPr lang="pt-BR" sz="115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científica, incluindo 3 por falsificação de dados de pesquisa, 1 por plágio associado a falsificação de dados, 1 por falsificação de dados curriculares e </a:t>
            </a:r>
            <a:r>
              <a:rPr lang="pt-BR" sz="1150"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1 por quebra de sigilo de assessoria </a:t>
            </a:r>
            <a:r>
              <a:rPr i="1" lang="pt-BR" sz="1150"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ad hoc</a:t>
            </a:r>
            <a:r>
              <a:rPr lang="pt-BR" sz="1150"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.</a:t>
            </a:r>
            <a:endParaRPr sz="1150">
              <a:highlight>
                <a:srgbClr val="FFFF0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b="1" lang="pt-BR" sz="115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Rolf Gemperli - </a:t>
            </a:r>
            <a:r>
              <a:rPr lang="pt-BR" sz="115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Editor Associado - </a:t>
            </a:r>
            <a:r>
              <a:rPr lang="pt-BR" sz="100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Rev. Bras. Cir. Plást. 28 (2) • Jun 2013 • SciELO</a:t>
            </a:r>
            <a:endParaRPr sz="1150"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/>
          <p:nvPr/>
        </p:nvSpPr>
        <p:spPr>
          <a:xfrm>
            <a:off x="1589275" y="4450800"/>
            <a:ext cx="7085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Fonte: </a:t>
            </a:r>
            <a:r>
              <a:rPr lang="pt-BR" sz="1100" u="sng">
                <a:solidFill>
                  <a:schemeClr val="hlink"/>
                </a:solidFill>
                <a:hlinkClick r:id="rId3"/>
              </a:rPr>
              <a:t>Creative Commons - Licenciamento de conteúdos de acesso livre - Blogue RBE (mec.pt)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94882"/>
            <a:ext cx="9143999" cy="2886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1e46b6ed308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8159" y="78058"/>
            <a:ext cx="3845212" cy="498738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1e46b6ed308_0_1"/>
          <p:cNvSpPr txBox="1"/>
          <p:nvPr/>
        </p:nvSpPr>
        <p:spPr>
          <a:xfrm>
            <a:off x="0" y="455858"/>
            <a:ext cx="4572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https://br.creativecommons.org/licencas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nternational Book and Copyright Day by Slidesgo">
  <a:themeElements>
    <a:clrScheme name="Simple Light">
      <a:dk1>
        <a:srgbClr val="4C3E35"/>
      </a:dk1>
      <a:lt1>
        <a:srgbClr val="834F30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C3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Giovanna Guedes</dc:creator>
</cp:coreProperties>
</file>